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1" r:id="rId3"/>
    <p:sldId id="257" r:id="rId4"/>
    <p:sldId id="268" r:id="rId5"/>
    <p:sldId id="293" r:id="rId6"/>
    <p:sldId id="278" r:id="rId7"/>
    <p:sldId id="297" r:id="rId8"/>
    <p:sldId id="294" r:id="rId9"/>
    <p:sldId id="276" r:id="rId10"/>
    <p:sldId id="298" r:id="rId11"/>
    <p:sldId id="299" r:id="rId12"/>
    <p:sldId id="300" r:id="rId13"/>
    <p:sldId id="267" r:id="rId14"/>
  </p:sldIdLst>
  <p:sldSz cx="12192000" cy="6858000"/>
  <p:notesSz cx="6858000" cy="9144000"/>
  <p:embeddedFontLst>
    <p:embeddedFont>
      <p:font typeface="Pretendard Medium" panose="02000603000000020004" pitchFamily="2" charset="-127"/>
      <p:regular r:id="rId15"/>
    </p:embeddedFont>
    <p:embeddedFont>
      <p:font typeface="Pretendard Light" panose="02000403000000020004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Pretendard Black" panose="02000A03000000020004" pitchFamily="2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1B9AD"/>
    <a:srgbClr val="CFB7AC"/>
    <a:srgbClr val="FFC000"/>
    <a:srgbClr val="1C8ADB"/>
    <a:srgbClr val="FFFF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50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2021-12-23 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37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2021-12-23 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62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66675"/>
            <a:ext cx="10515600" cy="2762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2021-12-23 Thursday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58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2021-12-23 Thursday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85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985520-3AC7-45E7-870F-F1B588628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1" y="64983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Copyright </a:t>
            </a:r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ⓒ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2021 by Cocktail Media  All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FBDD8A-80E0-4830-9328-F9BFF3E33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800" kern="120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+mn-cs"/>
              </a:defRPr>
            </a:lvl1pPr>
          </a:lstStyle>
          <a:p>
            <a:fld id="{9B5B49D2-06C6-4A5E-BD75-A5E162BB7688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70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DE89D-A7D0-4022-AC97-AE09D5A220C3}" type="datetimeFigureOut">
              <a:rPr lang="ko-KR" altLang="en-US" smtClean="0"/>
              <a:t>2021-12-23 Thursday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33BAF86-79A7-47CC-8280-E0DB82EE7336}"/>
              </a:ext>
            </a:extLst>
          </p:cNvPr>
          <p:cNvCxnSpPr>
            <a:cxnSpLocks/>
          </p:cNvCxnSpPr>
          <p:nvPr/>
        </p:nvCxnSpPr>
        <p:spPr>
          <a:xfrm>
            <a:off x="7807278" y="3429959"/>
            <a:ext cx="405452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A75A077-ADFE-44D5-9670-0729177FD2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36735" r="77517" b="25544"/>
          <a:stretch/>
        </p:blipFill>
        <p:spPr>
          <a:xfrm>
            <a:off x="7255170" y="2994624"/>
            <a:ext cx="455318" cy="43533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807278" y="3091405"/>
            <a:ext cx="417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친구같은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AI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메타버스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동물원 구조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92868" y="5928852"/>
            <a:ext cx="2171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2021.12.22</a:t>
            </a:r>
          </a:p>
          <a:p>
            <a:pPr algn="r"/>
            <a:r>
              <a:rPr lang="ko-KR" altLang="en-US" sz="14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황    윤    재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82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316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변경 제안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동물원 구조 변경 제안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북극곰사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舍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03375" y="1944624"/>
            <a:ext cx="2019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▶ 현재 상태</a:t>
            </a:r>
            <a:endParaRPr lang="ko-KR" altLang="en-US" sz="1400" b="1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75" y="2515537"/>
            <a:ext cx="4930685" cy="277351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576618" y="1944624"/>
            <a:ext cx="2019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▶ 변경 제안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6977527" y="2344027"/>
            <a:ext cx="48842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/>
              <a:t>안전유리를</a:t>
            </a:r>
            <a:r>
              <a:rPr lang="ko-KR" altLang="en-US" sz="1100" b="1" dirty="0"/>
              <a:t> 제거하거나 다른 종류로 </a:t>
            </a:r>
            <a:r>
              <a:rPr lang="ko-KR" altLang="en-US" sz="1100" b="1" dirty="0" smtClean="0"/>
              <a:t>교체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정면 위치에 오지 않으면 </a:t>
            </a:r>
            <a:r>
              <a:rPr lang="ko-KR" altLang="en-US" sz="1100" dirty="0" err="1" smtClean="0"/>
              <a:t>안전유리로</a:t>
            </a:r>
            <a:r>
              <a:rPr lang="ko-KR" altLang="en-US" sz="1100" dirty="0" smtClean="0"/>
              <a:t> 인해 곰이 잘 보이지 않음</a:t>
            </a:r>
            <a:r>
              <a:rPr lang="en-US" altLang="ko-KR" sz="11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/>
              <a:t>곰 개체 수 추가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곰이 한 마리 뿐이라 다른 동물들에 비해 구성이 </a:t>
            </a:r>
            <a:r>
              <a:rPr lang="ko-KR" altLang="en-US" sz="1100" dirty="0" err="1" smtClean="0"/>
              <a:t>약해보이는</a:t>
            </a:r>
            <a:r>
              <a:rPr lang="ko-KR" altLang="en-US" sz="1100" dirty="0" smtClean="0"/>
              <a:t> 문제</a:t>
            </a:r>
            <a:r>
              <a:rPr lang="en-US" altLang="ko-KR" sz="11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/>
              <a:t>우리 뒤쪽의 조경을 강화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동물원 외벽 및 </a:t>
            </a:r>
            <a:r>
              <a:rPr lang="ko-KR" altLang="en-US" sz="1100" dirty="0" err="1" smtClean="0"/>
              <a:t>나무등의</a:t>
            </a:r>
            <a:r>
              <a:rPr lang="ko-KR" altLang="en-US" sz="1100" dirty="0" smtClean="0"/>
              <a:t> 조경을 추가하여 현장감 강화</a:t>
            </a:r>
            <a:endParaRPr lang="ko-KR" altLang="en-US" sz="1100" dirty="0"/>
          </a:p>
        </p:txBody>
      </p:sp>
      <p:sp>
        <p:nvSpPr>
          <p:cNvPr id="79" name="TextBox 78"/>
          <p:cNvSpPr txBox="1"/>
          <p:nvPr/>
        </p:nvSpPr>
        <p:spPr>
          <a:xfrm>
            <a:off x="6894180" y="5039068"/>
            <a:ext cx="5098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※ </a:t>
            </a:r>
            <a:r>
              <a:rPr lang="ko-KR" altLang="en-US" sz="1200" dirty="0" err="1" smtClean="0"/>
              <a:t>체크하다보니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디자인상 원래는 여기가 </a:t>
            </a:r>
            <a:r>
              <a:rPr lang="ko-KR" altLang="en-US" sz="1200" dirty="0" err="1" smtClean="0"/>
              <a:t>돌고래사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舍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가 아니었을까 하는 생각이 들었음</a:t>
            </a:r>
            <a:r>
              <a:rPr lang="en-US" altLang="ko-KR" sz="1200" dirty="0" smtClean="0"/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모종의 이유로 </a:t>
            </a:r>
            <a:r>
              <a:rPr lang="ko-KR" altLang="en-US" sz="1200" dirty="0" err="1" smtClean="0"/>
              <a:t>돌고래사와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북극곰사의</a:t>
            </a:r>
            <a:r>
              <a:rPr lang="ko-KR" altLang="en-US" sz="1200" dirty="0" smtClean="0"/>
              <a:t> 동물 배치가 </a:t>
            </a:r>
            <a:r>
              <a:rPr lang="ko-KR" altLang="en-US" sz="1200" dirty="0" err="1" smtClean="0"/>
              <a:t>바뀐게</a:t>
            </a:r>
            <a:r>
              <a:rPr lang="ko-KR" altLang="en-US" sz="1200" dirty="0" smtClean="0"/>
              <a:t> 아닐까 싶음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98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316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변경 제안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동물원 구조 변경 제안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돌고래사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舍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03375" y="1944624"/>
            <a:ext cx="2019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▶ 현재 상태</a:t>
            </a:r>
            <a:endParaRPr lang="ko-KR" altLang="en-US" sz="14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6576618" y="1944624"/>
            <a:ext cx="2019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▶ 변경 제안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6977527" y="2344027"/>
            <a:ext cx="48842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/>
              <a:t>고래 제거 및 돌고래 배치 </a:t>
            </a:r>
            <a:r>
              <a:rPr lang="en-US" altLang="ko-KR" sz="1100" b="1" dirty="0" smtClean="0"/>
              <a:t>– </a:t>
            </a:r>
            <a:r>
              <a:rPr lang="ko-KR" altLang="en-US" sz="1100" dirty="0" smtClean="0"/>
              <a:t>현재는 </a:t>
            </a:r>
            <a:r>
              <a:rPr lang="ko-KR" altLang="en-US" sz="1100" dirty="0" err="1" smtClean="0"/>
              <a:t>혹등고래가</a:t>
            </a:r>
            <a:r>
              <a:rPr lang="ko-KR" altLang="en-US" sz="1100" dirty="0" smtClean="0"/>
              <a:t> 배치되어 있음</a:t>
            </a:r>
            <a:endParaRPr lang="en-US" altLang="ko-KR" sz="11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/>
              <a:t>주변 </a:t>
            </a:r>
            <a:r>
              <a:rPr lang="ko-KR" altLang="en-US" sz="1100" b="1" dirty="0" err="1" smtClean="0"/>
              <a:t>식재</a:t>
            </a:r>
            <a:r>
              <a:rPr lang="ko-KR" altLang="en-US" sz="1100" b="1" dirty="0" smtClean="0"/>
              <a:t> 나무 제거 또는 교체 </a:t>
            </a:r>
            <a:r>
              <a:rPr lang="en-US" altLang="ko-KR" sz="1100" b="1" dirty="0" smtClean="0"/>
              <a:t>– </a:t>
            </a:r>
            <a:r>
              <a:rPr lang="ko-KR" altLang="en-US" sz="1100" dirty="0" smtClean="0"/>
              <a:t>나무로 인해 원활한 접근이나 구경이 어려움</a:t>
            </a:r>
            <a:r>
              <a:rPr lang="en-US" altLang="ko-KR" sz="11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/>
              <a:t>동물 퀴즈 </a:t>
            </a:r>
            <a:r>
              <a:rPr lang="en-US" altLang="ko-KR" sz="1100" b="1" dirty="0" smtClean="0"/>
              <a:t>NPC </a:t>
            </a:r>
            <a:r>
              <a:rPr lang="ko-KR" altLang="en-US" sz="1100" b="1" dirty="0" smtClean="0"/>
              <a:t>위치 조정 </a:t>
            </a:r>
            <a:r>
              <a:rPr lang="en-US" altLang="ko-KR" sz="1100" b="1" dirty="0" smtClean="0"/>
              <a:t>– </a:t>
            </a:r>
            <a:r>
              <a:rPr lang="ko-KR" altLang="en-US" sz="1100" dirty="0" smtClean="0"/>
              <a:t>너무 구석진 곳에 있어서 위치 조정이 필요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유저가 </a:t>
            </a:r>
            <a:r>
              <a:rPr lang="ko-KR" altLang="en-US" sz="1100" dirty="0" err="1" smtClean="0"/>
              <a:t>몰릴경우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컬리전때문에</a:t>
            </a:r>
            <a:r>
              <a:rPr lang="ko-KR" altLang="en-US" sz="1100" dirty="0" smtClean="0"/>
              <a:t> 갇히거나 </a:t>
            </a:r>
            <a:r>
              <a:rPr lang="en-US" altLang="ko-KR" sz="1100" dirty="0" smtClean="0"/>
              <a:t>NPC</a:t>
            </a:r>
            <a:r>
              <a:rPr lang="ko-KR" altLang="en-US" sz="1100" dirty="0" smtClean="0"/>
              <a:t>터치가 안되는 문제가 발생할 수 있음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79" name="TextBox 78"/>
          <p:cNvSpPr txBox="1"/>
          <p:nvPr/>
        </p:nvSpPr>
        <p:spPr>
          <a:xfrm>
            <a:off x="6894180" y="5039068"/>
            <a:ext cx="509827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※ </a:t>
            </a:r>
            <a:r>
              <a:rPr lang="ko-KR" altLang="en-US" sz="1200" dirty="0" err="1" smtClean="0"/>
              <a:t>체크하다보니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모종의 이유로 </a:t>
            </a:r>
            <a:r>
              <a:rPr lang="ko-KR" altLang="en-US" sz="1200" dirty="0" err="1" smtClean="0"/>
              <a:t>돌고래사와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북극곰사의</a:t>
            </a:r>
            <a:r>
              <a:rPr lang="ko-KR" altLang="en-US" sz="1200" dirty="0" smtClean="0"/>
              <a:t> 동물 배치가 </a:t>
            </a:r>
            <a:r>
              <a:rPr lang="ko-KR" altLang="en-US" sz="1200" dirty="0" err="1" smtClean="0"/>
              <a:t>바뀐게</a:t>
            </a:r>
            <a:r>
              <a:rPr lang="ko-KR" altLang="en-US" sz="1200" dirty="0" smtClean="0"/>
              <a:t> 아닐까 싶음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5" y="3704546"/>
            <a:ext cx="4969235" cy="27951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7" y="2411129"/>
            <a:ext cx="2661171" cy="14969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71" y="2411129"/>
            <a:ext cx="2671983" cy="15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8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316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변경 제안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동물원 구조 변경 제안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코끼리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캥거루 舍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03375" y="1944624"/>
            <a:ext cx="2019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▶ 현재 상태</a:t>
            </a:r>
            <a:endParaRPr lang="ko-KR" altLang="en-US" sz="14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6576618" y="1944624"/>
            <a:ext cx="2019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▶ 변경 제안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6977527" y="2344027"/>
            <a:ext cx="4884273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/>
              <a:t>코끼리</a:t>
            </a:r>
            <a:r>
              <a:rPr lang="en-US" altLang="ko-KR" sz="1100" b="1" dirty="0" smtClean="0"/>
              <a:t>, </a:t>
            </a:r>
            <a:r>
              <a:rPr lang="ko-KR" altLang="en-US" sz="1100" b="1" dirty="0" err="1" smtClean="0"/>
              <a:t>캥거루사</a:t>
            </a:r>
            <a:r>
              <a:rPr lang="ko-KR" altLang="en-US" sz="1100" b="1" dirty="0" smtClean="0"/>
              <a:t> 사이에 담장 추가 </a:t>
            </a:r>
            <a:r>
              <a:rPr lang="en-US" altLang="ko-KR" sz="1100" b="1" dirty="0" smtClean="0"/>
              <a:t>– </a:t>
            </a:r>
            <a:r>
              <a:rPr lang="ko-KR" altLang="en-US" sz="1100" dirty="0" smtClean="0"/>
              <a:t>현재는 공간 분리가 안되어 있음</a:t>
            </a:r>
            <a:endParaRPr lang="en-US" altLang="ko-KR" sz="11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우리 뒤쪽의 조경을 강화</a:t>
            </a:r>
            <a:r>
              <a:rPr lang="ko-KR" altLang="en-US" sz="1100" dirty="0"/>
              <a:t> </a:t>
            </a:r>
            <a:r>
              <a:rPr lang="en-US" altLang="ko-KR" sz="1100" dirty="0"/>
              <a:t>– </a:t>
            </a:r>
            <a:r>
              <a:rPr lang="ko-KR" altLang="en-US" sz="1100" dirty="0"/>
              <a:t>동물원 외벽 및 </a:t>
            </a:r>
            <a:r>
              <a:rPr lang="ko-KR" altLang="en-US" sz="1100" dirty="0" err="1"/>
              <a:t>나무등의</a:t>
            </a:r>
            <a:r>
              <a:rPr lang="ko-KR" altLang="en-US" sz="1100" dirty="0"/>
              <a:t> 조경을 추가하여 현장감 강화</a:t>
            </a:r>
            <a:r>
              <a:rPr lang="en-US" altLang="ko-KR" sz="11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smtClean="0"/>
              <a:t>통행로 폭 조정 </a:t>
            </a:r>
            <a:r>
              <a:rPr lang="en-US" altLang="ko-KR" sz="1100" b="1" dirty="0" smtClean="0"/>
              <a:t>– </a:t>
            </a:r>
            <a:r>
              <a:rPr lang="ko-KR" altLang="en-US" sz="1100" dirty="0" smtClean="0"/>
              <a:t>통행로의 폭이 너무 좁아 </a:t>
            </a:r>
            <a:r>
              <a:rPr lang="ko-KR" altLang="en-US" sz="1100" dirty="0" err="1" smtClean="0"/>
              <a:t>컬리전에</a:t>
            </a:r>
            <a:r>
              <a:rPr lang="ko-KR" altLang="en-US" sz="1100" dirty="0" smtClean="0"/>
              <a:t> 의한 문제가 생길 수 있음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75" y="2399485"/>
            <a:ext cx="4973284" cy="27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5503773" y="3244334"/>
            <a:ext cx="118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END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118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CONTENTS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738" y="2459503"/>
            <a:ext cx="65913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문서 작성 의도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현재 버전의 구조 및 문제점 확인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변경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제안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5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1671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문서 작성 의도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문서 작성 의도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9195" y="1547676"/>
            <a:ext cx="936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PoC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버전의 앱에서 사용될 동물원의 현재 디자인을 확인하고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불편한 점을 개선하여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사용성를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강화하기 위해 본 문서를 작성한다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4210" y="3376320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점검 대상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6992" y="3994847"/>
            <a:ext cx="9365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사용자 동선의 확인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각각의 동물에 대한 사용자 접근 루트 확인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동물 배치의 확인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실제 동물원처럼 동물이 잘 보이는지 확인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69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556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현재 버전의 구조 및 문제점 확인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현재 버전의 동물원 구조와 배치 확인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EE0D3824-5876-9747-AF71-31C799A27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507074"/>
              </p:ext>
            </p:extLst>
          </p:nvPr>
        </p:nvGraphicFramePr>
        <p:xfrm>
          <a:off x="8246422" y="2208272"/>
          <a:ext cx="3741103" cy="310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93">
                  <a:extLst>
                    <a:ext uri="{9D8B030D-6E8A-4147-A177-3AD203B41FA5}">
                      <a16:colId xmlns:a16="http://schemas.microsoft.com/office/drawing/2014/main" val="3615656964"/>
                    </a:ext>
                  </a:extLst>
                </a:gridCol>
                <a:gridCol w="1598930">
                  <a:extLst>
                    <a:ext uri="{9D8B030D-6E8A-4147-A177-3AD203B41FA5}">
                      <a16:colId xmlns:a16="http://schemas.microsoft.com/office/drawing/2014/main" val="1623792619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2479203613"/>
                    </a:ext>
                  </a:extLst>
                </a:gridCol>
              </a:tblGrid>
              <a:tr h="130167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설명</a:t>
                      </a:r>
                      <a:endParaRPr lang="ko-Kore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 smtClean="0"/>
                        <a:t>배치 점검</a:t>
                      </a:r>
                      <a:endParaRPr lang="ko-Kore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52534"/>
                  </a:ext>
                </a:extLst>
              </a:tr>
              <a:tr h="2123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-9525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000" dirty="0"/>
                        <a:t> 사용자 시작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종료 </a:t>
                      </a:r>
                      <a:r>
                        <a:rPr lang="ko-KR" altLang="en-US" sz="1000" dirty="0" smtClean="0"/>
                        <a:t>장소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  <a:tabLst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010634"/>
                  </a:ext>
                </a:extLst>
              </a:tr>
              <a:tr h="156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사용자 동선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길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567201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3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코알라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367294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4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돌고래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돌고래가 아닌 고래가 있음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94694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북극곰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371695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기린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918413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7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코끼리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033266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8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캥거루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129858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9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사자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없음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위치 변경 필요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49524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10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코뿔소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125474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11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얼룩말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31463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3E1128-1B9C-46F4-93CE-22C81F7B0BC4}"/>
              </a:ext>
            </a:extLst>
          </p:cNvPr>
          <p:cNvGrpSpPr/>
          <p:nvPr/>
        </p:nvGrpSpPr>
        <p:grpSpPr>
          <a:xfrm>
            <a:off x="347571" y="2305550"/>
            <a:ext cx="8169328" cy="3461262"/>
            <a:chOff x="158595" y="3244334"/>
            <a:chExt cx="8169328" cy="3461262"/>
          </a:xfrm>
        </p:grpSpPr>
        <p:pic>
          <p:nvPicPr>
            <p:cNvPr id="16" name="Picture 43">
              <a:extLst>
                <a:ext uri="{FF2B5EF4-FFF2-40B4-BE49-F238E27FC236}">
                  <a16:creationId xmlns:a16="http://schemas.microsoft.com/office/drawing/2014/main" id="{3E4610E4-3A3A-E644-B4F2-0F27FB599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595" y="3714493"/>
              <a:ext cx="7798862" cy="2991103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5A8F02-9361-3746-880E-750AC40AA035}"/>
                </a:ext>
              </a:extLst>
            </p:cNvPr>
            <p:cNvSpPr/>
            <p:nvPr/>
          </p:nvSpPr>
          <p:spPr>
            <a:xfrm>
              <a:off x="5464629" y="6152973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b="1" dirty="0"/>
                <a:t>1</a:t>
              </a:r>
              <a:endParaRPr kumimoji="1" lang="ko-Kore-KR" altLang="en-US" sz="1400" b="1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6894774-DA4E-F345-94CD-E8A4FE45BC75}"/>
                </a:ext>
              </a:extLst>
            </p:cNvPr>
            <p:cNvSpPr/>
            <p:nvPr/>
          </p:nvSpPr>
          <p:spPr>
            <a:xfrm>
              <a:off x="5845629" y="5733258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2</a:t>
              </a:r>
              <a:endParaRPr kumimoji="1" lang="ko-Kore-KR" altLang="en-US" sz="1400" b="1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5BE7421-4FDD-B24E-8771-CC481953C8FE}"/>
                </a:ext>
              </a:extLst>
            </p:cNvPr>
            <p:cNvSpPr/>
            <p:nvPr/>
          </p:nvSpPr>
          <p:spPr>
            <a:xfrm>
              <a:off x="6438900" y="5652813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3</a:t>
              </a:r>
              <a:endParaRPr kumimoji="1" lang="ko-Kore-KR" altLang="en-US" sz="1400" b="1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409EC3E-9C71-B245-A5A3-DFB868A2AC3B}"/>
                </a:ext>
              </a:extLst>
            </p:cNvPr>
            <p:cNvSpPr/>
            <p:nvPr/>
          </p:nvSpPr>
          <p:spPr>
            <a:xfrm>
              <a:off x="5068530" y="5415758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4</a:t>
              </a:r>
              <a:endParaRPr kumimoji="1" lang="ko-Kore-KR" altLang="en-US" sz="1400" b="1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BACE648-274E-5C42-B82C-B79E6E93529A}"/>
                </a:ext>
              </a:extLst>
            </p:cNvPr>
            <p:cNvSpPr/>
            <p:nvPr/>
          </p:nvSpPr>
          <p:spPr>
            <a:xfrm>
              <a:off x="7095247" y="5049154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5</a:t>
              </a:r>
              <a:endParaRPr kumimoji="1" lang="ko-Kore-KR" altLang="en-US" sz="1400" b="1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1FAEA06-149B-6245-B10A-CF9926E76280}"/>
                </a:ext>
              </a:extLst>
            </p:cNvPr>
            <p:cNvSpPr/>
            <p:nvPr/>
          </p:nvSpPr>
          <p:spPr>
            <a:xfrm>
              <a:off x="5976540" y="4888264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6</a:t>
              </a:r>
              <a:endParaRPr kumimoji="1" lang="ko-Kore-KR" altLang="en-US" sz="14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2E5D85B-1455-B042-8ECB-D292F28D82B2}"/>
                </a:ext>
              </a:extLst>
            </p:cNvPr>
            <p:cNvSpPr/>
            <p:nvPr/>
          </p:nvSpPr>
          <p:spPr>
            <a:xfrm>
              <a:off x="4789997" y="4806766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7</a:t>
              </a:r>
              <a:endParaRPr kumimoji="1" lang="ko-Kore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72CBBB-DC96-C845-8BE5-4B0BEA6F24FF}"/>
                </a:ext>
              </a:extLst>
            </p:cNvPr>
            <p:cNvSpPr txBox="1"/>
            <p:nvPr/>
          </p:nvSpPr>
          <p:spPr>
            <a:xfrm>
              <a:off x="219747" y="3244334"/>
              <a:ext cx="648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b="1" u="sng" dirty="0"/>
                <a:t>맵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AD0E8CF-3647-4E84-BE25-21C0C2E7348F}"/>
                </a:ext>
              </a:extLst>
            </p:cNvPr>
            <p:cNvSpPr/>
            <p:nvPr/>
          </p:nvSpPr>
          <p:spPr>
            <a:xfrm>
              <a:off x="4021155" y="4557537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8</a:t>
              </a:r>
              <a:endParaRPr kumimoji="1" lang="ko-Kore-KR" altLang="en-US" sz="1400" b="1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303453-56FB-48E3-B7AD-A5C98E5B7B15}"/>
                </a:ext>
              </a:extLst>
            </p:cNvPr>
            <p:cNvSpPr/>
            <p:nvPr/>
          </p:nvSpPr>
          <p:spPr>
            <a:xfrm>
              <a:off x="2834612" y="4575993"/>
              <a:ext cx="250371" cy="1608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/>
                <a:t>9</a:t>
              </a:r>
              <a:endParaRPr kumimoji="1" lang="ko-Kore-KR" altLang="en-US" sz="1400" b="1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524A6E2-5354-44E8-8446-3C7621B0737F}"/>
                </a:ext>
              </a:extLst>
            </p:cNvPr>
            <p:cNvGrpSpPr/>
            <p:nvPr/>
          </p:nvGrpSpPr>
          <p:grpSpPr>
            <a:xfrm>
              <a:off x="2763995" y="5049154"/>
              <a:ext cx="391603" cy="253916"/>
              <a:chOff x="4750669" y="2530494"/>
              <a:chExt cx="391603" cy="253916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B37D106-2BF0-4051-A795-04856326C136}"/>
                  </a:ext>
                </a:extLst>
              </p:cNvPr>
              <p:cNvSpPr/>
              <p:nvPr/>
            </p:nvSpPr>
            <p:spPr>
              <a:xfrm>
                <a:off x="4770897" y="2540326"/>
                <a:ext cx="269471" cy="23237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 b="1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6C665B-02A8-4994-8CF9-A9E92D296B8C}"/>
                  </a:ext>
                </a:extLst>
              </p:cNvPr>
              <p:cNvSpPr txBox="1"/>
              <p:nvPr/>
            </p:nvSpPr>
            <p:spPr>
              <a:xfrm>
                <a:off x="4750669" y="2530494"/>
                <a:ext cx="39160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bg1"/>
                    </a:solidFill>
                  </a:rPr>
                  <a:t>10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0E8296B-9ACE-4881-A842-01B5D213BBB4}"/>
                </a:ext>
              </a:extLst>
            </p:cNvPr>
            <p:cNvGrpSpPr/>
            <p:nvPr/>
          </p:nvGrpSpPr>
          <p:grpSpPr>
            <a:xfrm>
              <a:off x="3825353" y="5316799"/>
              <a:ext cx="391603" cy="253916"/>
              <a:chOff x="4750669" y="2530494"/>
              <a:chExt cx="391603" cy="253916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5308C3F-F162-41CB-A21D-434192196559}"/>
                  </a:ext>
                </a:extLst>
              </p:cNvPr>
              <p:cNvSpPr/>
              <p:nvPr/>
            </p:nvSpPr>
            <p:spPr>
              <a:xfrm>
                <a:off x="4770897" y="2540326"/>
                <a:ext cx="269471" cy="23237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600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0705DE-8956-4BA9-B842-DE67C6450B28}"/>
                  </a:ext>
                </a:extLst>
              </p:cNvPr>
              <p:cNvSpPr txBox="1"/>
              <p:nvPr/>
            </p:nvSpPr>
            <p:spPr>
              <a:xfrm>
                <a:off x="4750669" y="2530494"/>
                <a:ext cx="39160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>
                    <a:solidFill>
                      <a:schemeClr val="bg1"/>
                    </a:solidFill>
                  </a:rPr>
                  <a:t>11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F8517D9-9C61-4CE7-9EB8-65E95BCF118B}"/>
                </a:ext>
              </a:extLst>
            </p:cNvPr>
            <p:cNvSpPr/>
            <p:nvPr/>
          </p:nvSpPr>
          <p:spPr>
            <a:xfrm>
              <a:off x="6986178" y="3831093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24162F-314F-4F4E-8A14-13C5F9C4012C}"/>
                </a:ext>
              </a:extLst>
            </p:cNvPr>
            <p:cNvSpPr/>
            <p:nvPr/>
          </p:nvSpPr>
          <p:spPr>
            <a:xfrm>
              <a:off x="6251275" y="5636722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19CBF16-0E24-4DEC-87EA-1F581F08054E}"/>
                </a:ext>
              </a:extLst>
            </p:cNvPr>
            <p:cNvSpPr/>
            <p:nvPr/>
          </p:nvSpPr>
          <p:spPr>
            <a:xfrm>
              <a:off x="6900204" y="5041108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8B89C8A-693D-4CCA-A411-FEC6350FA1D5}"/>
                </a:ext>
              </a:extLst>
            </p:cNvPr>
            <p:cNvSpPr/>
            <p:nvPr/>
          </p:nvSpPr>
          <p:spPr>
            <a:xfrm>
              <a:off x="5674329" y="4960663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315E000-AA5F-4E2F-A879-F9450E1E0599}"/>
                </a:ext>
              </a:extLst>
            </p:cNvPr>
            <p:cNvSpPr/>
            <p:nvPr/>
          </p:nvSpPr>
          <p:spPr>
            <a:xfrm>
              <a:off x="4564152" y="4887211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5A7348F-9469-44CF-A58A-8FB61F7DA6F5}"/>
                </a:ext>
              </a:extLst>
            </p:cNvPr>
            <p:cNvSpPr/>
            <p:nvPr/>
          </p:nvSpPr>
          <p:spPr>
            <a:xfrm>
              <a:off x="3835778" y="4715586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EF0454E-82B4-49B2-81C7-388E86AE2D73}"/>
                </a:ext>
              </a:extLst>
            </p:cNvPr>
            <p:cNvSpPr/>
            <p:nvPr/>
          </p:nvSpPr>
          <p:spPr>
            <a:xfrm>
              <a:off x="2489744" y="4779495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C808A03-B621-44EA-8DF6-3A774CAA0BD6}"/>
                </a:ext>
              </a:extLst>
            </p:cNvPr>
            <p:cNvSpPr/>
            <p:nvPr/>
          </p:nvSpPr>
          <p:spPr>
            <a:xfrm>
              <a:off x="2887973" y="5421402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44409EE-A9A8-4722-B9E7-7975F99A7C64}"/>
                </a:ext>
              </a:extLst>
            </p:cNvPr>
            <p:cNvSpPr/>
            <p:nvPr/>
          </p:nvSpPr>
          <p:spPr>
            <a:xfrm>
              <a:off x="4067627" y="5623521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293F487-5A89-4167-B7B6-56E1D1FF5EC1}"/>
                </a:ext>
              </a:extLst>
            </p:cNvPr>
            <p:cNvSpPr/>
            <p:nvPr/>
          </p:nvSpPr>
          <p:spPr>
            <a:xfrm>
              <a:off x="4844892" y="5354325"/>
              <a:ext cx="173337" cy="176981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BFA70B-5485-41C1-8B10-6EB487F77EDD}"/>
                </a:ext>
              </a:extLst>
            </p:cNvPr>
            <p:cNvSpPr txBox="1"/>
            <p:nvPr/>
          </p:nvSpPr>
          <p:spPr>
            <a:xfrm>
              <a:off x="7147546" y="3791765"/>
              <a:ext cx="11803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NPC </a:t>
              </a:r>
              <a:r>
                <a:rPr lang="en-US" altLang="ko-KR" sz="1100" b="1" dirty="0" err="1"/>
                <a:t>위치</a:t>
              </a:r>
              <a:endParaRPr lang="ko-KR" altLang="en-US" sz="1100" b="1" dirty="0"/>
            </a:p>
          </p:txBody>
        </p:sp>
      </p:grpSp>
      <p:pic>
        <p:nvPicPr>
          <p:cNvPr id="44" name="Picture 9">
            <a:extLst>
              <a:ext uri="{FF2B5EF4-FFF2-40B4-BE49-F238E27FC236}">
                <a16:creationId xmlns:a16="http://schemas.microsoft.com/office/drawing/2014/main" id="{27684C22-7779-F740-AF67-557FED4D14B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83" t="51632" r="51632" b="22433"/>
          <a:stretch/>
        </p:blipFill>
        <p:spPr>
          <a:xfrm>
            <a:off x="7305680" y="3093306"/>
            <a:ext cx="810767" cy="6834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643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556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현재 버전의 구조 및 문제점 확인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2" y="929149"/>
            <a:ext cx="5756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현재 버전의 동물원에서 예상되는 문제점이나 불편사항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0432" y="1469136"/>
            <a:ext cx="652272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일부 동물과 </a:t>
            </a:r>
            <a:r>
              <a:rPr lang="en-US" altLang="ko-KR" sz="1200" b="1" dirty="0" smtClean="0"/>
              <a:t>NPC</a:t>
            </a:r>
            <a:r>
              <a:rPr lang="ko-KR" altLang="en-US" sz="1200" b="1" dirty="0" smtClean="0"/>
              <a:t>가 설명과는 다르게 배치되어 있거나 없음</a:t>
            </a:r>
            <a:r>
              <a:rPr lang="en-US" altLang="ko-KR" sz="1200" b="1" dirty="0" smtClean="0"/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돌고래 </a:t>
            </a:r>
            <a:r>
              <a:rPr lang="en-US" altLang="ko-KR" sz="1200" dirty="0" smtClean="0"/>
              <a:t>:  </a:t>
            </a:r>
            <a:r>
              <a:rPr lang="ko-KR" altLang="en-US" sz="1200" dirty="0" smtClean="0"/>
              <a:t>돌고래 대신 </a:t>
            </a:r>
            <a:r>
              <a:rPr lang="ko-KR" altLang="en-US" sz="1200" dirty="0" err="1" smtClean="0"/>
              <a:t>혹등고래가</a:t>
            </a:r>
            <a:r>
              <a:rPr lang="ko-KR" altLang="en-US" sz="1200" dirty="0" smtClean="0"/>
              <a:t> 배치되어 있음</a:t>
            </a:r>
            <a:r>
              <a:rPr lang="en-US" altLang="ko-KR" sz="1200" dirty="0" smtClean="0"/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사자 </a:t>
            </a:r>
            <a:r>
              <a:rPr lang="en-US" altLang="ko-KR" sz="1200" dirty="0" smtClean="0"/>
              <a:t>:  </a:t>
            </a:r>
            <a:r>
              <a:rPr lang="ko-KR" altLang="en-US" sz="1200" dirty="0" smtClean="0"/>
              <a:t>사자와 </a:t>
            </a:r>
            <a:r>
              <a:rPr lang="en-US" altLang="ko-KR" sz="1200" dirty="0" smtClean="0"/>
              <a:t>NPC </a:t>
            </a:r>
            <a:r>
              <a:rPr lang="ko-KR" altLang="en-US" sz="1200" dirty="0" smtClean="0"/>
              <a:t>모두 존재하지 않으며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존재 하더라도 위치가 자연스럽지 않음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70432" y="2827401"/>
            <a:ext cx="819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예상 사용자 층을 고려할 때 </a:t>
            </a:r>
            <a:r>
              <a:rPr lang="en-US" altLang="ko-KR" sz="1200" b="1" dirty="0" smtClean="0"/>
              <a:t>4, 10, 11</a:t>
            </a:r>
            <a:r>
              <a:rPr lang="ko-KR" altLang="en-US" sz="1200" b="1" dirty="0" smtClean="0"/>
              <a:t>번 위치의 동물들은 여러 방향에서의 접근이 가능하여 혼동이 있을 수 있음</a:t>
            </a:r>
            <a:r>
              <a:rPr lang="en-US" altLang="ko-KR" sz="1200" b="1" dirty="0" smtClean="0"/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/>
              <a:t>“O X </a:t>
            </a:r>
            <a:r>
              <a:rPr lang="ko-KR" altLang="en-US" sz="1200" dirty="0" smtClean="0"/>
              <a:t>퀴즈</a:t>
            </a:r>
            <a:r>
              <a:rPr lang="en-US" altLang="ko-KR" sz="1200" dirty="0" smtClean="0"/>
              <a:t>＂</a:t>
            </a:r>
            <a:r>
              <a:rPr lang="ko-KR" altLang="en-US" sz="1200" dirty="0" smtClean="0"/>
              <a:t>라는 </a:t>
            </a:r>
            <a:r>
              <a:rPr lang="ko-KR" altLang="en-US" sz="1200" dirty="0" err="1" smtClean="0"/>
              <a:t>인터랙션</a:t>
            </a:r>
            <a:r>
              <a:rPr lang="ko-KR" altLang="en-US" sz="1200" dirty="0" smtClean="0"/>
              <a:t> 요소가 존재하는 만큼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혼동이 없도록 우리의 이동이나 디자인 조정이 필요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170432" y="3768019"/>
            <a:ext cx="819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길 폭이 좁아 동시 접속 사용자가 많을 경우 </a:t>
            </a:r>
            <a:r>
              <a:rPr lang="ko-KR" altLang="en-US" sz="1200" b="1" dirty="0" err="1" smtClean="0"/>
              <a:t>아바타간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콜리전</a:t>
            </a:r>
            <a:r>
              <a:rPr lang="ko-KR" altLang="en-US" sz="1200" b="1" dirty="0" smtClean="0"/>
              <a:t> 문제로 병목현상이 있을 수 있음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특정 구간에 유저가 몰릴 경우 병목현상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길막현상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이 나타날 수 있음</a:t>
            </a:r>
            <a:r>
              <a:rPr lang="en-US" altLang="ko-KR" sz="1200" dirty="0" smtClean="0"/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길 폭을 넓히거나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구조의 변경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아바타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콜리전</a:t>
            </a:r>
            <a:r>
              <a:rPr lang="ko-KR" altLang="en-US" sz="1200" dirty="0" smtClean="0"/>
              <a:t> 확인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및 조정 등이 필요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70432" y="5025346"/>
            <a:ext cx="819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동물보다 커다란 오브젝트로 동물과 </a:t>
            </a:r>
            <a:r>
              <a:rPr lang="en-US" altLang="ko-KR" sz="1200" b="1" dirty="0" smtClean="0"/>
              <a:t>NPC</a:t>
            </a:r>
            <a:r>
              <a:rPr lang="ko-KR" altLang="en-US" sz="1200" b="1" dirty="0" smtClean="0"/>
              <a:t>가 가려서 안보이는 현상이 있을 수 있음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동물과 </a:t>
            </a:r>
            <a:r>
              <a:rPr lang="ko-KR" altLang="en-US" sz="1200" dirty="0" err="1" smtClean="0"/>
              <a:t>아바타의</a:t>
            </a:r>
            <a:r>
              <a:rPr lang="ko-KR" altLang="en-US" sz="1200" dirty="0" smtClean="0"/>
              <a:t> 크기를 고려해서 나무와 같은 오브젝트의 크기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위치의 조정이 필요</a:t>
            </a:r>
            <a:r>
              <a:rPr lang="en-US" altLang="ko-KR" sz="1200" dirty="0" smtClean="0"/>
              <a:t>.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60" y="5205984"/>
            <a:ext cx="2048255" cy="11521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182" y="5644896"/>
            <a:ext cx="2048256" cy="11521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79" y="4474328"/>
            <a:ext cx="1959175" cy="1102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32" y="3880918"/>
            <a:ext cx="1968841" cy="110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316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변경 제안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동물원 구조 변경 제안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전체 구조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3376" y="1944624"/>
            <a:ext cx="993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▶ 현재</a:t>
            </a:r>
            <a:endParaRPr lang="ko-KR" altLang="en-US" sz="1400" b="1" dirty="0"/>
          </a:p>
        </p:txBody>
      </p:sp>
      <p:pic>
        <p:nvPicPr>
          <p:cNvPr id="51" name="Picture 43">
            <a:extLst>
              <a:ext uri="{FF2B5EF4-FFF2-40B4-BE49-F238E27FC236}">
                <a16:creationId xmlns:a16="http://schemas.microsoft.com/office/drawing/2014/main" id="{3E4610E4-3A3A-E644-B4F2-0F27FB59948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0840" y="2658573"/>
            <a:ext cx="7798862" cy="2991103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05BE7421-4FDD-B24E-8771-CC481953C8FE}"/>
              </a:ext>
            </a:extLst>
          </p:cNvPr>
          <p:cNvSpPr/>
          <p:nvPr/>
        </p:nvSpPr>
        <p:spPr>
          <a:xfrm>
            <a:off x="8311145" y="4596893"/>
            <a:ext cx="250371" cy="160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/>
              <a:t>3</a:t>
            </a:r>
            <a:endParaRPr kumimoji="1" lang="ko-Kore-KR" altLang="en-US" sz="1400" b="1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409EC3E-9C71-B245-A5A3-DFB868A2AC3B}"/>
              </a:ext>
            </a:extLst>
          </p:cNvPr>
          <p:cNvSpPr/>
          <p:nvPr/>
        </p:nvSpPr>
        <p:spPr>
          <a:xfrm>
            <a:off x="6940775" y="4359838"/>
            <a:ext cx="250371" cy="160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/>
              <a:t>4</a:t>
            </a:r>
            <a:endParaRPr kumimoji="1" lang="ko-Kore-KR" altLang="en-US" sz="14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BACE648-274E-5C42-B82C-B79E6E93529A}"/>
              </a:ext>
            </a:extLst>
          </p:cNvPr>
          <p:cNvSpPr/>
          <p:nvPr/>
        </p:nvSpPr>
        <p:spPr>
          <a:xfrm>
            <a:off x="8967492" y="3993234"/>
            <a:ext cx="250371" cy="160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/>
              <a:t>5</a:t>
            </a:r>
            <a:endParaRPr kumimoji="1" lang="ko-Kore-KR" altLang="en-US" sz="14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1FAEA06-149B-6245-B10A-CF9926E76280}"/>
              </a:ext>
            </a:extLst>
          </p:cNvPr>
          <p:cNvSpPr/>
          <p:nvPr/>
        </p:nvSpPr>
        <p:spPr>
          <a:xfrm>
            <a:off x="7848785" y="3832344"/>
            <a:ext cx="250371" cy="160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6</a:t>
            </a:r>
            <a:endParaRPr kumimoji="1" lang="ko-Kore-KR" altLang="en-US" sz="14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2E5D85B-1455-B042-8ECB-D292F28D82B2}"/>
              </a:ext>
            </a:extLst>
          </p:cNvPr>
          <p:cNvSpPr/>
          <p:nvPr/>
        </p:nvSpPr>
        <p:spPr>
          <a:xfrm>
            <a:off x="6662242" y="3750846"/>
            <a:ext cx="250371" cy="160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7</a:t>
            </a:r>
            <a:endParaRPr kumimoji="1" lang="ko-Kore-KR" altLang="en-US" sz="14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AD0E8CF-3647-4E84-BE25-21C0C2E7348F}"/>
              </a:ext>
            </a:extLst>
          </p:cNvPr>
          <p:cNvSpPr/>
          <p:nvPr/>
        </p:nvSpPr>
        <p:spPr>
          <a:xfrm>
            <a:off x="5893400" y="3501617"/>
            <a:ext cx="250371" cy="160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/>
              <a:t>8</a:t>
            </a:r>
            <a:endParaRPr kumimoji="1" lang="ko-Kore-KR" altLang="en-US" sz="1400" b="1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6303453-56FB-48E3-B7AD-A5C98E5B7B15}"/>
              </a:ext>
            </a:extLst>
          </p:cNvPr>
          <p:cNvSpPr/>
          <p:nvPr/>
        </p:nvSpPr>
        <p:spPr>
          <a:xfrm>
            <a:off x="4706857" y="3520073"/>
            <a:ext cx="250371" cy="160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 smtClean="0"/>
              <a:t>9</a:t>
            </a:r>
            <a:endParaRPr kumimoji="1" lang="ko-Kore-KR" altLang="en-US" sz="1400" b="1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524A6E2-5354-44E8-8446-3C7621B0737F}"/>
              </a:ext>
            </a:extLst>
          </p:cNvPr>
          <p:cNvGrpSpPr/>
          <p:nvPr/>
        </p:nvGrpSpPr>
        <p:grpSpPr>
          <a:xfrm>
            <a:off x="4636240" y="3993234"/>
            <a:ext cx="391603" cy="253916"/>
            <a:chOff x="4750669" y="2530494"/>
            <a:chExt cx="391603" cy="253916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B37D106-2BF0-4051-A795-04856326C136}"/>
                </a:ext>
              </a:extLst>
            </p:cNvPr>
            <p:cNvSpPr/>
            <p:nvPr/>
          </p:nvSpPr>
          <p:spPr>
            <a:xfrm>
              <a:off x="4770897" y="2540326"/>
              <a:ext cx="269471" cy="2323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600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6C665B-02A8-4994-8CF9-A9E92D296B8C}"/>
                </a:ext>
              </a:extLst>
            </p:cNvPr>
            <p:cNvSpPr txBox="1"/>
            <p:nvPr/>
          </p:nvSpPr>
          <p:spPr>
            <a:xfrm>
              <a:off x="4750669" y="2530494"/>
              <a:ext cx="39160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0E8296B-9ACE-4881-A842-01B5D213BBB4}"/>
              </a:ext>
            </a:extLst>
          </p:cNvPr>
          <p:cNvGrpSpPr/>
          <p:nvPr/>
        </p:nvGrpSpPr>
        <p:grpSpPr>
          <a:xfrm>
            <a:off x="5697598" y="4260879"/>
            <a:ext cx="391603" cy="253916"/>
            <a:chOff x="4750669" y="2530494"/>
            <a:chExt cx="391603" cy="253916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5308C3F-F162-41CB-A21D-434192196559}"/>
                </a:ext>
              </a:extLst>
            </p:cNvPr>
            <p:cNvSpPr/>
            <p:nvPr/>
          </p:nvSpPr>
          <p:spPr>
            <a:xfrm>
              <a:off x="4770897" y="2540326"/>
              <a:ext cx="269471" cy="2323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6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F0705DE-8956-4BA9-B842-DE67C6450B28}"/>
                </a:ext>
              </a:extLst>
            </p:cNvPr>
            <p:cNvSpPr txBox="1"/>
            <p:nvPr/>
          </p:nvSpPr>
          <p:spPr>
            <a:xfrm>
              <a:off x="4750669" y="2530494"/>
              <a:ext cx="39160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CF8517D9-9C61-4CE7-9EB8-65E95BCF118B}"/>
              </a:ext>
            </a:extLst>
          </p:cNvPr>
          <p:cNvSpPr/>
          <p:nvPr/>
        </p:nvSpPr>
        <p:spPr>
          <a:xfrm>
            <a:off x="8858423" y="2775173"/>
            <a:ext cx="173337" cy="17698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624162F-314F-4F4E-8A14-13C5F9C4012C}"/>
              </a:ext>
            </a:extLst>
          </p:cNvPr>
          <p:cNvSpPr/>
          <p:nvPr/>
        </p:nvSpPr>
        <p:spPr>
          <a:xfrm>
            <a:off x="8123520" y="4580802"/>
            <a:ext cx="173337" cy="17698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19CBF16-0E24-4DEC-87EA-1F581F08054E}"/>
              </a:ext>
            </a:extLst>
          </p:cNvPr>
          <p:cNvSpPr/>
          <p:nvPr/>
        </p:nvSpPr>
        <p:spPr>
          <a:xfrm>
            <a:off x="8772449" y="3985188"/>
            <a:ext cx="173337" cy="17698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8B89C8A-693D-4CCA-A411-FEC6350FA1D5}"/>
              </a:ext>
            </a:extLst>
          </p:cNvPr>
          <p:cNvSpPr/>
          <p:nvPr/>
        </p:nvSpPr>
        <p:spPr>
          <a:xfrm>
            <a:off x="7546574" y="3904743"/>
            <a:ext cx="173337" cy="17698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315E000-AA5F-4E2F-A879-F9450E1E0599}"/>
              </a:ext>
            </a:extLst>
          </p:cNvPr>
          <p:cNvSpPr/>
          <p:nvPr/>
        </p:nvSpPr>
        <p:spPr>
          <a:xfrm>
            <a:off x="6436397" y="3831291"/>
            <a:ext cx="173337" cy="17698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5A7348F-9469-44CF-A58A-8FB61F7DA6F5}"/>
              </a:ext>
            </a:extLst>
          </p:cNvPr>
          <p:cNvSpPr/>
          <p:nvPr/>
        </p:nvSpPr>
        <p:spPr>
          <a:xfrm>
            <a:off x="5708023" y="3659666"/>
            <a:ext cx="173337" cy="17698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EF0454E-82B4-49B2-81C7-388E86AE2D73}"/>
              </a:ext>
            </a:extLst>
          </p:cNvPr>
          <p:cNvSpPr/>
          <p:nvPr/>
        </p:nvSpPr>
        <p:spPr>
          <a:xfrm>
            <a:off x="4361989" y="3723575"/>
            <a:ext cx="173337" cy="17698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C808A03-B621-44EA-8DF6-3A774CAA0BD6}"/>
              </a:ext>
            </a:extLst>
          </p:cNvPr>
          <p:cNvSpPr/>
          <p:nvPr/>
        </p:nvSpPr>
        <p:spPr>
          <a:xfrm>
            <a:off x="4760218" y="4365482"/>
            <a:ext cx="173337" cy="17698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44409EE-A9A8-4722-B9E7-7975F99A7C64}"/>
              </a:ext>
            </a:extLst>
          </p:cNvPr>
          <p:cNvSpPr/>
          <p:nvPr/>
        </p:nvSpPr>
        <p:spPr>
          <a:xfrm>
            <a:off x="5939872" y="4567601"/>
            <a:ext cx="173337" cy="17698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293F487-5A89-4167-B7B6-56E1D1FF5EC1}"/>
              </a:ext>
            </a:extLst>
          </p:cNvPr>
          <p:cNvSpPr/>
          <p:nvPr/>
        </p:nvSpPr>
        <p:spPr>
          <a:xfrm>
            <a:off x="6717137" y="4298405"/>
            <a:ext cx="173337" cy="176981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BFA70B-5485-41C1-8B10-6EB487F77EDD}"/>
              </a:ext>
            </a:extLst>
          </p:cNvPr>
          <p:cNvSpPr txBox="1"/>
          <p:nvPr/>
        </p:nvSpPr>
        <p:spPr>
          <a:xfrm>
            <a:off x="9019791" y="2735845"/>
            <a:ext cx="11803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NPC </a:t>
            </a:r>
            <a:r>
              <a:rPr lang="en-US" altLang="ko-KR" sz="1100" b="1" dirty="0" err="1"/>
              <a:t>위치</a:t>
            </a:r>
            <a:endParaRPr lang="ko-KR" altLang="en-US" sz="1100" b="1" dirty="0"/>
          </a:p>
        </p:txBody>
      </p:sp>
      <p:sp>
        <p:nvSpPr>
          <p:cNvPr id="32" name="모서리가 둥근 직사각형 31"/>
          <p:cNvSpPr/>
          <p:nvPr/>
        </p:nvSpPr>
        <p:spPr>
          <a:xfrm rot="388397">
            <a:off x="6982525" y="5105127"/>
            <a:ext cx="740948" cy="334401"/>
          </a:xfrm>
          <a:prstGeom prst="roundRect">
            <a:avLst>
              <a:gd name="adj" fmla="val 4235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/>
              <a:t>시작위치</a:t>
            </a:r>
            <a:endParaRPr lang="en-US" altLang="ko-KR" sz="900" b="1" dirty="0" smtClean="0"/>
          </a:p>
        </p:txBody>
      </p:sp>
      <p:sp>
        <p:nvSpPr>
          <p:cNvPr id="21" name="자유형 20"/>
          <p:cNvSpPr/>
          <p:nvPr/>
        </p:nvSpPr>
        <p:spPr>
          <a:xfrm>
            <a:off x="7825563" y="3763926"/>
            <a:ext cx="782946" cy="1084521"/>
          </a:xfrm>
          <a:custGeom>
            <a:avLst/>
            <a:gdLst>
              <a:gd name="connsiteX0" fmla="*/ 0 w 782946"/>
              <a:gd name="connsiteY0" fmla="*/ 1084521 h 1084521"/>
              <a:gd name="connsiteX1" fmla="*/ 170121 w 782946"/>
              <a:gd name="connsiteY1" fmla="*/ 942753 h 1084521"/>
              <a:gd name="connsiteX2" fmla="*/ 453656 w 782946"/>
              <a:gd name="connsiteY2" fmla="*/ 751367 h 1084521"/>
              <a:gd name="connsiteX3" fmla="*/ 723014 w 782946"/>
              <a:gd name="connsiteY3" fmla="*/ 517451 h 1084521"/>
              <a:gd name="connsiteX4" fmla="*/ 772632 w 782946"/>
              <a:gd name="connsiteY4" fmla="*/ 241004 h 1084521"/>
              <a:gd name="connsiteX5" fmla="*/ 574158 w 782946"/>
              <a:gd name="connsiteY5" fmla="*/ 0 h 108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2946" h="1084521">
                <a:moveTo>
                  <a:pt x="0" y="1084521"/>
                </a:moveTo>
                <a:cubicBezTo>
                  <a:pt x="47256" y="1041400"/>
                  <a:pt x="94512" y="998279"/>
                  <a:pt x="170121" y="942753"/>
                </a:cubicBezTo>
                <a:cubicBezTo>
                  <a:pt x="245730" y="887227"/>
                  <a:pt x="361507" y="822251"/>
                  <a:pt x="453656" y="751367"/>
                </a:cubicBezTo>
                <a:cubicBezTo>
                  <a:pt x="545805" y="680483"/>
                  <a:pt x="669851" y="602511"/>
                  <a:pt x="723014" y="517451"/>
                </a:cubicBezTo>
                <a:cubicBezTo>
                  <a:pt x="776177" y="432391"/>
                  <a:pt x="797441" y="327246"/>
                  <a:pt x="772632" y="241004"/>
                </a:cubicBezTo>
                <a:cubicBezTo>
                  <a:pt x="747823" y="154762"/>
                  <a:pt x="660990" y="77381"/>
                  <a:pt x="574158" y="0"/>
                </a:cubicBezTo>
              </a:path>
            </a:pathLst>
          </a:custGeom>
          <a:noFill/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7708165" y="4106226"/>
            <a:ext cx="750755" cy="722713"/>
          </a:xfrm>
          <a:custGeom>
            <a:avLst/>
            <a:gdLst>
              <a:gd name="connsiteX0" fmla="*/ 120913 w 750755"/>
              <a:gd name="connsiteY0" fmla="*/ 722713 h 722713"/>
              <a:gd name="connsiteX1" fmla="*/ 340066 w 750755"/>
              <a:gd name="connsiteY1" fmla="*/ 556458 h 722713"/>
              <a:gd name="connsiteX2" fmla="*/ 627233 w 750755"/>
              <a:gd name="connsiteY2" fmla="*/ 359976 h 722713"/>
              <a:gd name="connsiteX3" fmla="*/ 748146 w 750755"/>
              <a:gd name="connsiteY3" fmla="*/ 223949 h 722713"/>
              <a:gd name="connsiteX4" fmla="*/ 687690 w 750755"/>
              <a:gd name="connsiteY4" fmla="*/ 80366 h 722713"/>
              <a:gd name="connsiteX5" fmla="*/ 438308 w 750755"/>
              <a:gd name="connsiteY5" fmla="*/ 4795 h 722713"/>
              <a:gd name="connsiteX6" fmla="*/ 226711 w 750755"/>
              <a:gd name="connsiteY6" fmla="*/ 12353 h 722713"/>
              <a:gd name="connsiteX7" fmla="*/ 128470 w 750755"/>
              <a:gd name="connsiteY7" fmla="*/ 50138 h 722713"/>
              <a:gd name="connsiteX8" fmla="*/ 0 w 750755"/>
              <a:gd name="connsiteY8" fmla="*/ 4795 h 72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0755" h="722713">
                <a:moveTo>
                  <a:pt x="120913" y="722713"/>
                </a:moveTo>
                <a:cubicBezTo>
                  <a:pt x="188296" y="669813"/>
                  <a:pt x="255679" y="616914"/>
                  <a:pt x="340066" y="556458"/>
                </a:cubicBezTo>
                <a:cubicBezTo>
                  <a:pt x="424453" y="496002"/>
                  <a:pt x="559220" y="415394"/>
                  <a:pt x="627233" y="359976"/>
                </a:cubicBezTo>
                <a:cubicBezTo>
                  <a:pt x="695246" y="304558"/>
                  <a:pt x="738070" y="270551"/>
                  <a:pt x="748146" y="223949"/>
                </a:cubicBezTo>
                <a:cubicBezTo>
                  <a:pt x="758222" y="177347"/>
                  <a:pt x="739330" y="116892"/>
                  <a:pt x="687690" y="80366"/>
                </a:cubicBezTo>
                <a:cubicBezTo>
                  <a:pt x="636050" y="43840"/>
                  <a:pt x="515138" y="16130"/>
                  <a:pt x="438308" y="4795"/>
                </a:cubicBezTo>
                <a:cubicBezTo>
                  <a:pt x="361478" y="-6540"/>
                  <a:pt x="278351" y="4796"/>
                  <a:pt x="226711" y="12353"/>
                </a:cubicBezTo>
                <a:cubicBezTo>
                  <a:pt x="175071" y="19910"/>
                  <a:pt x="166255" y="51398"/>
                  <a:pt x="128470" y="50138"/>
                </a:cubicBezTo>
                <a:cubicBezTo>
                  <a:pt x="90685" y="48878"/>
                  <a:pt x="45342" y="26836"/>
                  <a:pt x="0" y="4795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6574158" y="4451088"/>
            <a:ext cx="1254920" cy="423193"/>
          </a:xfrm>
          <a:custGeom>
            <a:avLst/>
            <a:gdLst>
              <a:gd name="connsiteX0" fmla="*/ 1254920 w 1254920"/>
              <a:gd name="connsiteY0" fmla="*/ 423193 h 423193"/>
              <a:gd name="connsiteX1" fmla="*/ 1202021 w 1254920"/>
              <a:gd name="connsiteY1" fmla="*/ 287167 h 423193"/>
              <a:gd name="connsiteX2" fmla="*/ 967753 w 1254920"/>
              <a:gd name="connsiteY2" fmla="*/ 377851 h 423193"/>
              <a:gd name="connsiteX3" fmla="*/ 801498 w 1254920"/>
              <a:gd name="connsiteY3" fmla="*/ 400522 h 423193"/>
              <a:gd name="connsiteX4" fmla="*/ 453875 w 1254920"/>
              <a:gd name="connsiteY4" fmla="*/ 355180 h 423193"/>
              <a:gd name="connsiteX5" fmla="*/ 91138 w 1254920"/>
              <a:gd name="connsiteY5" fmla="*/ 400522 h 423193"/>
              <a:gd name="connsiteX6" fmla="*/ 454 w 1254920"/>
              <a:gd name="connsiteY6" fmla="*/ 166254 h 423193"/>
              <a:gd name="connsiteX7" fmla="*/ 113809 w 1254920"/>
              <a:gd name="connsiteY7" fmla="*/ 0 h 42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4920" h="423193">
                <a:moveTo>
                  <a:pt x="1254920" y="423193"/>
                </a:moveTo>
                <a:cubicBezTo>
                  <a:pt x="1252401" y="358958"/>
                  <a:pt x="1249882" y="294724"/>
                  <a:pt x="1202021" y="287167"/>
                </a:cubicBezTo>
                <a:cubicBezTo>
                  <a:pt x="1154160" y="279610"/>
                  <a:pt x="1034507" y="358958"/>
                  <a:pt x="967753" y="377851"/>
                </a:cubicBezTo>
                <a:cubicBezTo>
                  <a:pt x="900999" y="396744"/>
                  <a:pt x="887144" y="404300"/>
                  <a:pt x="801498" y="400522"/>
                </a:cubicBezTo>
                <a:cubicBezTo>
                  <a:pt x="715852" y="396744"/>
                  <a:pt x="572268" y="355180"/>
                  <a:pt x="453875" y="355180"/>
                </a:cubicBezTo>
                <a:cubicBezTo>
                  <a:pt x="335482" y="355180"/>
                  <a:pt x="166708" y="432010"/>
                  <a:pt x="91138" y="400522"/>
                </a:cubicBezTo>
                <a:cubicBezTo>
                  <a:pt x="15568" y="369034"/>
                  <a:pt x="-3324" y="233008"/>
                  <a:pt x="454" y="166254"/>
                </a:cubicBezTo>
                <a:cubicBezTo>
                  <a:pt x="4232" y="99500"/>
                  <a:pt x="59020" y="49750"/>
                  <a:pt x="113809" y="0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6090962" y="4749309"/>
            <a:ext cx="717917" cy="107241"/>
          </a:xfrm>
          <a:custGeom>
            <a:avLst/>
            <a:gdLst>
              <a:gd name="connsiteX0" fmla="*/ 717917 w 717917"/>
              <a:gd name="connsiteY0" fmla="*/ 87187 h 107241"/>
              <a:gd name="connsiteX1" fmla="*/ 574334 w 717917"/>
              <a:gd name="connsiteY1" fmla="*/ 102301 h 107241"/>
              <a:gd name="connsiteX2" fmla="*/ 370294 w 717917"/>
              <a:gd name="connsiteY2" fmla="*/ 11617 h 107241"/>
              <a:gd name="connsiteX3" fmla="*/ 0 w 717917"/>
              <a:gd name="connsiteY3" fmla="*/ 4060 h 10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917" h="107241">
                <a:moveTo>
                  <a:pt x="717917" y="87187"/>
                </a:moveTo>
                <a:cubicBezTo>
                  <a:pt x="675094" y="101041"/>
                  <a:pt x="632271" y="114896"/>
                  <a:pt x="574334" y="102301"/>
                </a:cubicBezTo>
                <a:cubicBezTo>
                  <a:pt x="516397" y="89706"/>
                  <a:pt x="466016" y="27990"/>
                  <a:pt x="370294" y="11617"/>
                </a:cubicBezTo>
                <a:cubicBezTo>
                  <a:pt x="274572" y="-4756"/>
                  <a:pt x="137286" y="-348"/>
                  <a:pt x="0" y="4060"/>
                </a:cubicBezTo>
              </a:path>
            </a:pathLst>
          </a:custGeom>
          <a:noFill/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219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316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변경 제안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동물원 구조 변경 제안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전체 구조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3375" y="1944624"/>
            <a:ext cx="143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▶ 변경 제안</a:t>
            </a:r>
            <a:endParaRPr lang="ko-KR" altLang="en-US" sz="1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845878" y="2180155"/>
            <a:ext cx="42209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필요 없는 뒷길을 제거하거나 진입하지 못하도록 장애물 설치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통로를 최대한 넓게 확보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가급적 동물 우리 별 접근 위치를 단일화하여 퀴즈 도전을 쉽게 변경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206726" y="2691675"/>
            <a:ext cx="6239103" cy="2907792"/>
          </a:xfrm>
          <a:prstGeom prst="roundRect">
            <a:avLst>
              <a:gd name="adj" fmla="val 1939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동물 우리 영역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801085" y="3054620"/>
            <a:ext cx="4681596" cy="2181901"/>
          </a:xfrm>
          <a:prstGeom prst="roundRect">
            <a:avLst>
              <a:gd name="adj" fmla="val 1939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3465081" y="3586379"/>
            <a:ext cx="1597152" cy="1115568"/>
          </a:xfrm>
          <a:prstGeom prst="roundRect">
            <a:avLst>
              <a:gd name="adj" fmla="val 4235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중앙 오브젝트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잔디밭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분수대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휴게공간 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5147894" y="5769688"/>
            <a:ext cx="826009" cy="576945"/>
          </a:xfrm>
          <a:prstGeom prst="roundRect">
            <a:avLst>
              <a:gd name="adj" fmla="val 4235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/>
              <a:t>시작위치</a:t>
            </a:r>
            <a:endParaRPr lang="en-US" altLang="ko-KR" sz="900" b="1" dirty="0" smtClean="0"/>
          </a:p>
        </p:txBody>
      </p:sp>
      <p:sp>
        <p:nvSpPr>
          <p:cNvPr id="48" name="자유형 47"/>
          <p:cNvSpPr/>
          <p:nvPr/>
        </p:nvSpPr>
        <p:spPr>
          <a:xfrm>
            <a:off x="5566604" y="3612171"/>
            <a:ext cx="476587" cy="1627632"/>
          </a:xfrm>
          <a:custGeom>
            <a:avLst/>
            <a:gdLst>
              <a:gd name="connsiteX0" fmla="*/ 12583 w 476587"/>
              <a:gd name="connsiteY0" fmla="*/ 1627632 h 1627632"/>
              <a:gd name="connsiteX1" fmla="*/ 49159 w 476587"/>
              <a:gd name="connsiteY1" fmla="*/ 1359408 h 1627632"/>
              <a:gd name="connsiteX2" fmla="*/ 408823 w 476587"/>
              <a:gd name="connsiteY2" fmla="*/ 1066800 h 1627632"/>
              <a:gd name="connsiteX3" fmla="*/ 463687 w 476587"/>
              <a:gd name="connsiteY3" fmla="*/ 445008 h 1627632"/>
              <a:gd name="connsiteX4" fmla="*/ 250327 w 476587"/>
              <a:gd name="connsiteY4" fmla="*/ 0 h 1627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587" h="1627632">
                <a:moveTo>
                  <a:pt x="12583" y="1627632"/>
                </a:moveTo>
                <a:cubicBezTo>
                  <a:pt x="-2149" y="1540256"/>
                  <a:pt x="-16881" y="1452880"/>
                  <a:pt x="49159" y="1359408"/>
                </a:cubicBezTo>
                <a:cubicBezTo>
                  <a:pt x="115199" y="1265936"/>
                  <a:pt x="339735" y="1219200"/>
                  <a:pt x="408823" y="1066800"/>
                </a:cubicBezTo>
                <a:cubicBezTo>
                  <a:pt x="477911" y="914400"/>
                  <a:pt x="490103" y="622808"/>
                  <a:pt x="463687" y="445008"/>
                </a:cubicBezTo>
                <a:cubicBezTo>
                  <a:pt x="437271" y="267208"/>
                  <a:pt x="343799" y="133604"/>
                  <a:pt x="250327" y="0"/>
                </a:cubicBezTo>
              </a:path>
            </a:pathLst>
          </a:custGeom>
          <a:noFill/>
          <a:ln w="889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3933267" y="4928907"/>
            <a:ext cx="1633728" cy="298704"/>
          </a:xfrm>
          <a:custGeom>
            <a:avLst/>
            <a:gdLst>
              <a:gd name="connsiteX0" fmla="*/ 1633728 w 1633728"/>
              <a:gd name="connsiteY0" fmla="*/ 298704 h 298704"/>
              <a:gd name="connsiteX1" fmla="*/ 1597152 w 1633728"/>
              <a:gd name="connsiteY1" fmla="*/ 128016 h 298704"/>
              <a:gd name="connsiteX2" fmla="*/ 1426464 w 1633728"/>
              <a:gd name="connsiteY2" fmla="*/ 24384 h 298704"/>
              <a:gd name="connsiteX3" fmla="*/ 755904 w 1633728"/>
              <a:gd name="connsiteY3" fmla="*/ 121920 h 298704"/>
              <a:gd name="connsiteX4" fmla="*/ 0 w 1633728"/>
              <a:gd name="connsiteY4" fmla="*/ 0 h 29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3728" h="298704">
                <a:moveTo>
                  <a:pt x="1633728" y="298704"/>
                </a:moveTo>
                <a:cubicBezTo>
                  <a:pt x="1632712" y="236220"/>
                  <a:pt x="1631696" y="173736"/>
                  <a:pt x="1597152" y="128016"/>
                </a:cubicBezTo>
                <a:cubicBezTo>
                  <a:pt x="1562608" y="82296"/>
                  <a:pt x="1566672" y="25400"/>
                  <a:pt x="1426464" y="24384"/>
                </a:cubicBezTo>
                <a:cubicBezTo>
                  <a:pt x="1286256" y="23368"/>
                  <a:pt x="993648" y="125984"/>
                  <a:pt x="755904" y="121920"/>
                </a:cubicBezTo>
                <a:cubicBezTo>
                  <a:pt x="518160" y="117856"/>
                  <a:pt x="259080" y="58928"/>
                  <a:pt x="0" y="0"/>
                </a:cubicBezTo>
              </a:path>
            </a:pathLst>
          </a:custGeom>
          <a:noFill/>
          <a:ln w="889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103699" y="5236520"/>
            <a:ext cx="914400" cy="362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출입구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878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316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변경 제안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동물원 구조 변경 제안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4" name="Picture 43">
            <a:extLst>
              <a:ext uri="{FF2B5EF4-FFF2-40B4-BE49-F238E27FC236}">
                <a16:creationId xmlns:a16="http://schemas.microsoft.com/office/drawing/2014/main" id="{3E4610E4-3A3A-E644-B4F2-0F27FB59948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85" y="2506605"/>
            <a:ext cx="9254230" cy="3549281"/>
          </a:xfrm>
          <a:prstGeom prst="rect">
            <a:avLst/>
          </a:prstGeom>
        </p:spPr>
      </p:pic>
      <p:pic>
        <p:nvPicPr>
          <p:cNvPr id="15" name="Picture 43">
            <a:extLst>
              <a:ext uri="{FF2B5EF4-FFF2-40B4-BE49-F238E27FC236}">
                <a16:creationId xmlns:a16="http://schemas.microsoft.com/office/drawing/2014/main" id="{3E4610E4-3A3A-E644-B4F2-0F27FB59948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47903" l="19778" r="82942">
                        <a14:backgroundMark x1="44870" y1="5077" x2="50803" y2="7506"/>
                        <a14:backgroundMark x1="20766" y1="21413" x2="22250" y2="17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287" r="17116" b="51628"/>
          <a:stretch/>
        </p:blipFill>
        <p:spPr>
          <a:xfrm>
            <a:off x="1933283" y="2297489"/>
            <a:ext cx="6163056" cy="1716874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>
            <a:off x="2530691" y="3598344"/>
            <a:ext cx="5096256" cy="532633"/>
          </a:xfrm>
          <a:custGeom>
            <a:avLst/>
            <a:gdLst>
              <a:gd name="connsiteX0" fmla="*/ 0 w 5096256"/>
              <a:gd name="connsiteY0" fmla="*/ 89736 h 532633"/>
              <a:gd name="connsiteX1" fmla="*/ 377952 w 5096256"/>
              <a:gd name="connsiteY1" fmla="*/ 217752 h 532633"/>
              <a:gd name="connsiteX2" fmla="*/ 1018032 w 5096256"/>
              <a:gd name="connsiteY2" fmla="*/ 199464 h 532633"/>
              <a:gd name="connsiteX3" fmla="*/ 1310640 w 5096256"/>
              <a:gd name="connsiteY3" fmla="*/ 16584 h 532633"/>
              <a:gd name="connsiteX4" fmla="*/ 1944624 w 5096256"/>
              <a:gd name="connsiteY4" fmla="*/ 40968 h 532633"/>
              <a:gd name="connsiteX5" fmla="*/ 2359152 w 5096256"/>
              <a:gd name="connsiteY5" fmla="*/ 303096 h 532633"/>
              <a:gd name="connsiteX6" fmla="*/ 2791968 w 5096256"/>
              <a:gd name="connsiteY6" fmla="*/ 290904 h 532633"/>
              <a:gd name="connsiteX7" fmla="*/ 3218688 w 5096256"/>
              <a:gd name="connsiteY7" fmla="*/ 431112 h 532633"/>
              <a:gd name="connsiteX8" fmla="*/ 3742944 w 5096256"/>
              <a:gd name="connsiteY8" fmla="*/ 315288 h 532633"/>
              <a:gd name="connsiteX9" fmla="*/ 4328160 w 5096256"/>
              <a:gd name="connsiteY9" fmla="*/ 455496 h 532633"/>
              <a:gd name="connsiteX10" fmla="*/ 4565904 w 5096256"/>
              <a:gd name="connsiteY10" fmla="*/ 528648 h 532633"/>
              <a:gd name="connsiteX11" fmla="*/ 5096256 w 5096256"/>
              <a:gd name="connsiteY11" fmla="*/ 516456 h 53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96256" h="532633">
                <a:moveTo>
                  <a:pt x="0" y="89736"/>
                </a:moveTo>
                <a:cubicBezTo>
                  <a:pt x="104140" y="144600"/>
                  <a:pt x="208280" y="199464"/>
                  <a:pt x="377952" y="217752"/>
                </a:cubicBezTo>
                <a:cubicBezTo>
                  <a:pt x="547624" y="236040"/>
                  <a:pt x="862584" y="232992"/>
                  <a:pt x="1018032" y="199464"/>
                </a:cubicBezTo>
                <a:cubicBezTo>
                  <a:pt x="1173480" y="165936"/>
                  <a:pt x="1156208" y="43000"/>
                  <a:pt x="1310640" y="16584"/>
                </a:cubicBezTo>
                <a:cubicBezTo>
                  <a:pt x="1465072" y="-9832"/>
                  <a:pt x="1769872" y="-6784"/>
                  <a:pt x="1944624" y="40968"/>
                </a:cubicBezTo>
                <a:cubicBezTo>
                  <a:pt x="2119376" y="88720"/>
                  <a:pt x="2217928" y="261440"/>
                  <a:pt x="2359152" y="303096"/>
                </a:cubicBezTo>
                <a:cubicBezTo>
                  <a:pt x="2500376" y="344752"/>
                  <a:pt x="2648712" y="269568"/>
                  <a:pt x="2791968" y="290904"/>
                </a:cubicBezTo>
                <a:cubicBezTo>
                  <a:pt x="2935224" y="312240"/>
                  <a:pt x="3060192" y="427048"/>
                  <a:pt x="3218688" y="431112"/>
                </a:cubicBezTo>
                <a:cubicBezTo>
                  <a:pt x="3377184" y="435176"/>
                  <a:pt x="3558032" y="311224"/>
                  <a:pt x="3742944" y="315288"/>
                </a:cubicBezTo>
                <a:cubicBezTo>
                  <a:pt x="3927856" y="319352"/>
                  <a:pt x="4191000" y="419936"/>
                  <a:pt x="4328160" y="455496"/>
                </a:cubicBezTo>
                <a:cubicBezTo>
                  <a:pt x="4465320" y="491056"/>
                  <a:pt x="4437888" y="518488"/>
                  <a:pt x="4565904" y="528648"/>
                </a:cubicBezTo>
                <a:cubicBezTo>
                  <a:pt x="4693920" y="538808"/>
                  <a:pt x="4895088" y="527632"/>
                  <a:pt x="5096256" y="516456"/>
                </a:cubicBezTo>
              </a:path>
            </a:pathLst>
          </a:custGeom>
          <a:noFill/>
          <a:ln w="139700">
            <a:solidFill>
              <a:srgbClr val="CFB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2939123" y="3553237"/>
            <a:ext cx="5096256" cy="532633"/>
          </a:xfrm>
          <a:custGeom>
            <a:avLst/>
            <a:gdLst>
              <a:gd name="connsiteX0" fmla="*/ 0 w 5096256"/>
              <a:gd name="connsiteY0" fmla="*/ 89736 h 532633"/>
              <a:gd name="connsiteX1" fmla="*/ 377952 w 5096256"/>
              <a:gd name="connsiteY1" fmla="*/ 217752 h 532633"/>
              <a:gd name="connsiteX2" fmla="*/ 1018032 w 5096256"/>
              <a:gd name="connsiteY2" fmla="*/ 199464 h 532633"/>
              <a:gd name="connsiteX3" fmla="*/ 1310640 w 5096256"/>
              <a:gd name="connsiteY3" fmla="*/ 16584 h 532633"/>
              <a:gd name="connsiteX4" fmla="*/ 1944624 w 5096256"/>
              <a:gd name="connsiteY4" fmla="*/ 40968 h 532633"/>
              <a:gd name="connsiteX5" fmla="*/ 2359152 w 5096256"/>
              <a:gd name="connsiteY5" fmla="*/ 303096 h 532633"/>
              <a:gd name="connsiteX6" fmla="*/ 2791968 w 5096256"/>
              <a:gd name="connsiteY6" fmla="*/ 290904 h 532633"/>
              <a:gd name="connsiteX7" fmla="*/ 3218688 w 5096256"/>
              <a:gd name="connsiteY7" fmla="*/ 431112 h 532633"/>
              <a:gd name="connsiteX8" fmla="*/ 3742944 w 5096256"/>
              <a:gd name="connsiteY8" fmla="*/ 315288 h 532633"/>
              <a:gd name="connsiteX9" fmla="*/ 4328160 w 5096256"/>
              <a:gd name="connsiteY9" fmla="*/ 455496 h 532633"/>
              <a:gd name="connsiteX10" fmla="*/ 4565904 w 5096256"/>
              <a:gd name="connsiteY10" fmla="*/ 528648 h 532633"/>
              <a:gd name="connsiteX11" fmla="*/ 5096256 w 5096256"/>
              <a:gd name="connsiteY11" fmla="*/ 516456 h 53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96256" h="532633">
                <a:moveTo>
                  <a:pt x="0" y="89736"/>
                </a:moveTo>
                <a:cubicBezTo>
                  <a:pt x="104140" y="144600"/>
                  <a:pt x="208280" y="199464"/>
                  <a:pt x="377952" y="217752"/>
                </a:cubicBezTo>
                <a:cubicBezTo>
                  <a:pt x="547624" y="236040"/>
                  <a:pt x="862584" y="232992"/>
                  <a:pt x="1018032" y="199464"/>
                </a:cubicBezTo>
                <a:cubicBezTo>
                  <a:pt x="1173480" y="165936"/>
                  <a:pt x="1156208" y="43000"/>
                  <a:pt x="1310640" y="16584"/>
                </a:cubicBezTo>
                <a:cubicBezTo>
                  <a:pt x="1465072" y="-9832"/>
                  <a:pt x="1769872" y="-6784"/>
                  <a:pt x="1944624" y="40968"/>
                </a:cubicBezTo>
                <a:cubicBezTo>
                  <a:pt x="2119376" y="88720"/>
                  <a:pt x="2217928" y="261440"/>
                  <a:pt x="2359152" y="303096"/>
                </a:cubicBezTo>
                <a:cubicBezTo>
                  <a:pt x="2500376" y="344752"/>
                  <a:pt x="2648712" y="269568"/>
                  <a:pt x="2791968" y="290904"/>
                </a:cubicBezTo>
                <a:cubicBezTo>
                  <a:pt x="2935224" y="312240"/>
                  <a:pt x="3060192" y="427048"/>
                  <a:pt x="3218688" y="431112"/>
                </a:cubicBezTo>
                <a:cubicBezTo>
                  <a:pt x="3377184" y="435176"/>
                  <a:pt x="3558032" y="311224"/>
                  <a:pt x="3742944" y="315288"/>
                </a:cubicBezTo>
                <a:cubicBezTo>
                  <a:pt x="3927856" y="319352"/>
                  <a:pt x="4191000" y="419936"/>
                  <a:pt x="4328160" y="455496"/>
                </a:cubicBezTo>
                <a:cubicBezTo>
                  <a:pt x="4465320" y="491056"/>
                  <a:pt x="4437888" y="518488"/>
                  <a:pt x="4565904" y="528648"/>
                </a:cubicBezTo>
                <a:cubicBezTo>
                  <a:pt x="4693920" y="538808"/>
                  <a:pt x="4895088" y="527632"/>
                  <a:pt x="5096256" y="516456"/>
                </a:cubicBezTo>
              </a:path>
            </a:pathLst>
          </a:custGeom>
          <a:noFill/>
          <a:ln w="139700">
            <a:solidFill>
              <a:srgbClr val="CFB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902857" y="4122064"/>
            <a:ext cx="890016" cy="113808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63945" y="3900837"/>
            <a:ext cx="632650" cy="198674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31295" y="3878284"/>
            <a:ext cx="632650" cy="198674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27079" y="3869717"/>
            <a:ext cx="632650" cy="198674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900000">
            <a:off x="4313276" y="3586836"/>
            <a:ext cx="811346" cy="276678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713625" y="3871274"/>
            <a:ext cx="811346" cy="137630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652599" y="3982861"/>
            <a:ext cx="811346" cy="152400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10819" y="3594384"/>
            <a:ext cx="811346" cy="152400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rot="20971083">
            <a:off x="2540780" y="3627286"/>
            <a:ext cx="452350" cy="152392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20971083">
            <a:off x="2577541" y="3670587"/>
            <a:ext cx="452350" cy="152392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20971083">
            <a:off x="2657604" y="3750179"/>
            <a:ext cx="452350" cy="152392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rot="20971083">
            <a:off x="1981008" y="3800786"/>
            <a:ext cx="469978" cy="500488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 rot="20971083">
            <a:off x="2305168" y="3777823"/>
            <a:ext cx="452350" cy="555828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20971083">
            <a:off x="2608608" y="3826054"/>
            <a:ext cx="452350" cy="555828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20971083">
            <a:off x="2946689" y="3861406"/>
            <a:ext cx="452350" cy="733096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rot="20971083">
            <a:off x="3274417" y="3859840"/>
            <a:ext cx="452350" cy="920746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20971083">
            <a:off x="3635224" y="3756222"/>
            <a:ext cx="452350" cy="990353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20971083">
            <a:off x="4024194" y="3743645"/>
            <a:ext cx="452350" cy="1048495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rot="20971083">
            <a:off x="4390898" y="3772591"/>
            <a:ext cx="452350" cy="1182934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20971083">
            <a:off x="4804522" y="3848460"/>
            <a:ext cx="452350" cy="1107332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20971083">
            <a:off x="5171294" y="3906698"/>
            <a:ext cx="452350" cy="715896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rot="20971083">
            <a:off x="1916769" y="3860100"/>
            <a:ext cx="469978" cy="106946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20971083">
            <a:off x="2076083" y="3769492"/>
            <a:ext cx="469978" cy="106946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 rot="20971083">
            <a:off x="2140592" y="4176641"/>
            <a:ext cx="469978" cy="106946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20971083">
            <a:off x="5018088" y="4675414"/>
            <a:ext cx="452350" cy="226333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 rot="20971083">
            <a:off x="5072286" y="4590009"/>
            <a:ext cx="452350" cy="226333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20971083">
            <a:off x="5181845" y="4467935"/>
            <a:ext cx="452350" cy="226333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8646475">
            <a:off x="5369855" y="4167994"/>
            <a:ext cx="452350" cy="226333"/>
          </a:xfrm>
          <a:prstGeom prst="rect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현 44"/>
          <p:cNvSpPr/>
          <p:nvPr/>
        </p:nvSpPr>
        <p:spPr>
          <a:xfrm rot="6971246">
            <a:off x="3375191" y="4209497"/>
            <a:ext cx="552505" cy="1347216"/>
          </a:xfrm>
          <a:prstGeom prst="chor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팔각형 47"/>
          <p:cNvSpPr/>
          <p:nvPr/>
        </p:nvSpPr>
        <p:spPr>
          <a:xfrm>
            <a:off x="3286292" y="3846824"/>
            <a:ext cx="1031560" cy="419265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팔각형 48"/>
          <p:cNvSpPr/>
          <p:nvPr/>
        </p:nvSpPr>
        <p:spPr>
          <a:xfrm>
            <a:off x="3828268" y="3986849"/>
            <a:ext cx="1031560" cy="419265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팔각형 49"/>
          <p:cNvSpPr/>
          <p:nvPr/>
        </p:nvSpPr>
        <p:spPr>
          <a:xfrm>
            <a:off x="4428242" y="4123407"/>
            <a:ext cx="1031560" cy="419265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103374" y="1944624"/>
            <a:ext cx="3402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▶ 전체 구조 변경 제안 예시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6411225" y="5462175"/>
            <a:ext cx="289735" cy="2693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sz="1100" b="1" dirty="0"/>
          </a:p>
        </p:txBody>
      </p:sp>
      <p:sp>
        <p:nvSpPr>
          <p:cNvPr id="52" name="타원 51"/>
          <p:cNvSpPr/>
          <p:nvPr/>
        </p:nvSpPr>
        <p:spPr>
          <a:xfrm>
            <a:off x="6790044" y="4953358"/>
            <a:ext cx="289735" cy="2693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2</a:t>
            </a:r>
            <a:endParaRPr lang="ko-KR" altLang="en-US" sz="1100" b="1" dirty="0"/>
          </a:p>
        </p:txBody>
      </p:sp>
      <p:sp>
        <p:nvSpPr>
          <p:cNvPr id="53" name="타원 52"/>
          <p:cNvSpPr/>
          <p:nvPr/>
        </p:nvSpPr>
        <p:spPr>
          <a:xfrm>
            <a:off x="7549999" y="4863144"/>
            <a:ext cx="289735" cy="2693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3</a:t>
            </a:r>
            <a:endParaRPr lang="ko-KR" altLang="en-US" sz="1100" b="1" dirty="0"/>
          </a:p>
        </p:txBody>
      </p:sp>
      <p:sp>
        <p:nvSpPr>
          <p:cNvPr id="54" name="타원 53"/>
          <p:cNvSpPr/>
          <p:nvPr/>
        </p:nvSpPr>
        <p:spPr>
          <a:xfrm>
            <a:off x="6052250" y="4422334"/>
            <a:ext cx="289735" cy="2693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4</a:t>
            </a:r>
            <a:endParaRPr lang="ko-KR" altLang="en-US" sz="1100" b="1" dirty="0"/>
          </a:p>
        </p:txBody>
      </p:sp>
      <p:sp>
        <p:nvSpPr>
          <p:cNvPr id="55" name="타원 54"/>
          <p:cNvSpPr/>
          <p:nvPr/>
        </p:nvSpPr>
        <p:spPr>
          <a:xfrm>
            <a:off x="8284385" y="4035974"/>
            <a:ext cx="289735" cy="2693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5</a:t>
            </a:r>
            <a:endParaRPr lang="ko-KR" altLang="en-US" sz="1100" b="1" dirty="0"/>
          </a:p>
        </p:txBody>
      </p:sp>
      <p:sp>
        <p:nvSpPr>
          <p:cNvPr id="56" name="타원 55"/>
          <p:cNvSpPr/>
          <p:nvPr/>
        </p:nvSpPr>
        <p:spPr>
          <a:xfrm>
            <a:off x="7273780" y="3636891"/>
            <a:ext cx="289735" cy="2693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6</a:t>
            </a:r>
            <a:endParaRPr lang="ko-KR" altLang="en-US" sz="1100" b="1" dirty="0"/>
          </a:p>
        </p:txBody>
      </p:sp>
      <p:sp>
        <p:nvSpPr>
          <p:cNvPr id="57" name="타원 56"/>
          <p:cNvSpPr/>
          <p:nvPr/>
        </p:nvSpPr>
        <p:spPr>
          <a:xfrm>
            <a:off x="5943404" y="3562822"/>
            <a:ext cx="289735" cy="2693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7</a:t>
            </a:r>
            <a:endParaRPr lang="ko-KR" altLang="en-US" sz="1100" b="1" dirty="0"/>
          </a:p>
        </p:txBody>
      </p:sp>
      <p:sp>
        <p:nvSpPr>
          <p:cNvPr id="58" name="타원 57"/>
          <p:cNvSpPr/>
          <p:nvPr/>
        </p:nvSpPr>
        <p:spPr>
          <a:xfrm>
            <a:off x="4933951" y="3217195"/>
            <a:ext cx="289735" cy="2693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8</a:t>
            </a:r>
            <a:endParaRPr lang="ko-KR" altLang="en-US" sz="1100" b="1" dirty="0"/>
          </a:p>
        </p:txBody>
      </p:sp>
      <p:sp>
        <p:nvSpPr>
          <p:cNvPr id="59" name="타원 58"/>
          <p:cNvSpPr/>
          <p:nvPr/>
        </p:nvSpPr>
        <p:spPr>
          <a:xfrm>
            <a:off x="1234370" y="4008904"/>
            <a:ext cx="289735" cy="2693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9</a:t>
            </a:r>
            <a:endParaRPr lang="ko-KR" altLang="en-US" sz="1100" b="1" dirty="0"/>
          </a:p>
        </p:txBody>
      </p:sp>
      <p:sp>
        <p:nvSpPr>
          <p:cNvPr id="60" name="타원 59"/>
          <p:cNvSpPr/>
          <p:nvPr/>
        </p:nvSpPr>
        <p:spPr>
          <a:xfrm>
            <a:off x="2036727" y="4500495"/>
            <a:ext cx="449347" cy="2693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10</a:t>
            </a:r>
            <a:endParaRPr lang="ko-KR" altLang="en-US" sz="900" b="1" dirty="0"/>
          </a:p>
        </p:txBody>
      </p:sp>
      <p:sp>
        <p:nvSpPr>
          <p:cNvPr id="61" name="타원 60"/>
          <p:cNvSpPr/>
          <p:nvPr/>
        </p:nvSpPr>
        <p:spPr>
          <a:xfrm>
            <a:off x="3376773" y="4708967"/>
            <a:ext cx="449347" cy="2693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11</a:t>
            </a:r>
            <a:endParaRPr lang="ko-KR" altLang="en-US" sz="900" b="1" dirty="0"/>
          </a:p>
        </p:txBody>
      </p:sp>
      <p:sp>
        <p:nvSpPr>
          <p:cNvPr id="46" name="타원 45"/>
          <p:cNvSpPr/>
          <p:nvPr/>
        </p:nvSpPr>
        <p:spPr>
          <a:xfrm>
            <a:off x="7371385" y="4732390"/>
            <a:ext cx="184297" cy="18429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N</a:t>
            </a:r>
            <a:endParaRPr lang="ko-KR" altLang="en-US" sz="1000" b="1" dirty="0"/>
          </a:p>
        </p:txBody>
      </p:sp>
      <p:sp>
        <p:nvSpPr>
          <p:cNvPr id="62" name="타원 61"/>
          <p:cNvSpPr/>
          <p:nvPr/>
        </p:nvSpPr>
        <p:spPr>
          <a:xfrm>
            <a:off x="5570148" y="4453133"/>
            <a:ext cx="184297" cy="18429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N</a:t>
            </a:r>
            <a:endParaRPr lang="ko-KR" altLang="en-US" sz="1000" b="1" dirty="0"/>
          </a:p>
        </p:txBody>
      </p:sp>
      <p:sp>
        <p:nvSpPr>
          <p:cNvPr id="63" name="타원 62"/>
          <p:cNvSpPr/>
          <p:nvPr/>
        </p:nvSpPr>
        <p:spPr>
          <a:xfrm>
            <a:off x="8047785" y="4121035"/>
            <a:ext cx="184297" cy="18429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N</a:t>
            </a:r>
            <a:endParaRPr lang="ko-KR" altLang="en-US" sz="1000" b="1" dirty="0"/>
          </a:p>
        </p:txBody>
      </p:sp>
      <p:sp>
        <p:nvSpPr>
          <p:cNvPr id="64" name="타원 63"/>
          <p:cNvSpPr/>
          <p:nvPr/>
        </p:nvSpPr>
        <p:spPr>
          <a:xfrm>
            <a:off x="7102973" y="3846824"/>
            <a:ext cx="184297" cy="18429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N</a:t>
            </a:r>
            <a:endParaRPr lang="ko-KR" altLang="en-US" sz="1000" b="1" dirty="0"/>
          </a:p>
        </p:txBody>
      </p:sp>
      <p:sp>
        <p:nvSpPr>
          <p:cNvPr id="65" name="타원 64"/>
          <p:cNvSpPr/>
          <p:nvPr/>
        </p:nvSpPr>
        <p:spPr>
          <a:xfrm>
            <a:off x="5755152" y="3808688"/>
            <a:ext cx="184297" cy="18429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N</a:t>
            </a:r>
            <a:endParaRPr lang="ko-KR" altLang="en-US" sz="1000" b="1" dirty="0"/>
          </a:p>
        </p:txBody>
      </p:sp>
      <p:sp>
        <p:nvSpPr>
          <p:cNvPr id="66" name="타원 65"/>
          <p:cNvSpPr/>
          <p:nvPr/>
        </p:nvSpPr>
        <p:spPr>
          <a:xfrm>
            <a:off x="4840797" y="3504216"/>
            <a:ext cx="184297" cy="18429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N</a:t>
            </a:r>
            <a:endParaRPr lang="ko-KR" altLang="en-US" sz="1000" b="1" dirty="0"/>
          </a:p>
        </p:txBody>
      </p:sp>
      <p:sp>
        <p:nvSpPr>
          <p:cNvPr id="67" name="타원 66"/>
          <p:cNvSpPr/>
          <p:nvPr/>
        </p:nvSpPr>
        <p:spPr>
          <a:xfrm>
            <a:off x="1722680" y="4012184"/>
            <a:ext cx="184297" cy="18429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N</a:t>
            </a:r>
            <a:endParaRPr lang="ko-KR" altLang="en-US" sz="1000" b="1" dirty="0"/>
          </a:p>
        </p:txBody>
      </p:sp>
      <p:sp>
        <p:nvSpPr>
          <p:cNvPr id="68" name="타원 67"/>
          <p:cNvSpPr/>
          <p:nvPr/>
        </p:nvSpPr>
        <p:spPr>
          <a:xfrm>
            <a:off x="2291557" y="4343462"/>
            <a:ext cx="184297" cy="18429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N</a:t>
            </a:r>
            <a:endParaRPr lang="ko-KR" altLang="en-US" sz="1000" b="1" dirty="0"/>
          </a:p>
        </p:txBody>
      </p:sp>
      <p:sp>
        <p:nvSpPr>
          <p:cNvPr id="69" name="타원 68"/>
          <p:cNvSpPr/>
          <p:nvPr/>
        </p:nvSpPr>
        <p:spPr>
          <a:xfrm>
            <a:off x="3606305" y="4534825"/>
            <a:ext cx="184297" cy="18429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N</a:t>
            </a:r>
            <a:endParaRPr lang="ko-KR" altLang="en-US" sz="1000" b="1" dirty="0"/>
          </a:p>
        </p:txBody>
      </p:sp>
      <p:sp>
        <p:nvSpPr>
          <p:cNvPr id="70" name="타원 69"/>
          <p:cNvSpPr/>
          <p:nvPr/>
        </p:nvSpPr>
        <p:spPr>
          <a:xfrm>
            <a:off x="6167580" y="5371781"/>
            <a:ext cx="184297" cy="18429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N</a:t>
            </a:r>
            <a:endParaRPr lang="ko-KR" altLang="en-US" sz="1000" b="1" dirty="0"/>
          </a:p>
        </p:txBody>
      </p:sp>
      <p:sp>
        <p:nvSpPr>
          <p:cNvPr id="71" name="팔각형 70"/>
          <p:cNvSpPr/>
          <p:nvPr/>
        </p:nvSpPr>
        <p:spPr>
          <a:xfrm>
            <a:off x="2697420" y="3889878"/>
            <a:ext cx="1031560" cy="419265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/>
              <a:t>잔디밭 </a:t>
            </a:r>
            <a:r>
              <a:rPr lang="en-US" altLang="ko-KR" sz="1100" b="1" dirty="0" smtClean="0"/>
              <a:t>&amp; </a:t>
            </a:r>
            <a:r>
              <a:rPr lang="ko-KR" altLang="en-US" sz="1100" b="1" dirty="0" smtClean="0"/>
              <a:t>놀이기구</a:t>
            </a:r>
            <a:endParaRPr lang="ko-KR" altLang="en-US" sz="1100" b="1" dirty="0"/>
          </a:p>
        </p:txBody>
      </p:sp>
      <p:sp>
        <p:nvSpPr>
          <p:cNvPr id="72" name="평행 사변형 71"/>
          <p:cNvSpPr/>
          <p:nvPr/>
        </p:nvSpPr>
        <p:spPr>
          <a:xfrm flipH="1">
            <a:off x="3489035" y="3328170"/>
            <a:ext cx="323481" cy="418614"/>
          </a:xfrm>
          <a:prstGeom prst="parallelogram">
            <a:avLst/>
          </a:prstGeom>
          <a:solidFill>
            <a:srgbClr val="D1B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4">
            <a:extLst>
              <a:ext uri="{FF2B5EF4-FFF2-40B4-BE49-F238E27FC236}">
                <a16:creationId xmlns:a16="http://schemas.microsoft.com/office/drawing/2014/main" id="{EE0D3824-5876-9747-AF71-31C799A27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721796"/>
              </p:ext>
            </p:extLst>
          </p:nvPr>
        </p:nvGraphicFramePr>
        <p:xfrm>
          <a:off x="9569024" y="2224710"/>
          <a:ext cx="1983423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93">
                  <a:extLst>
                    <a:ext uri="{9D8B030D-6E8A-4147-A177-3AD203B41FA5}">
                      <a16:colId xmlns:a16="http://schemas.microsoft.com/office/drawing/2014/main" val="3615656964"/>
                    </a:ext>
                  </a:extLst>
                </a:gridCol>
                <a:gridCol w="1598930">
                  <a:extLst>
                    <a:ext uri="{9D8B030D-6E8A-4147-A177-3AD203B41FA5}">
                      <a16:colId xmlns:a16="http://schemas.microsoft.com/office/drawing/2014/main" val="1623792619"/>
                    </a:ext>
                  </a:extLst>
                </a:gridCol>
              </a:tblGrid>
              <a:tr h="124547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설명</a:t>
                      </a:r>
                      <a:endParaRPr lang="ko-Kore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Date</a:t>
                      </a:r>
                      <a:endParaRPr lang="ko-Kore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52534"/>
                  </a:ext>
                </a:extLst>
              </a:tr>
              <a:tr h="2123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-9525" algn="l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ko-KR" altLang="en-US" sz="1000" dirty="0"/>
                        <a:t> 사용자 시작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종료 </a:t>
                      </a:r>
                      <a:r>
                        <a:rPr lang="ko-KR" altLang="en-US" sz="1000" dirty="0" smtClean="0"/>
                        <a:t>장소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010634"/>
                  </a:ext>
                </a:extLst>
              </a:tr>
              <a:tr h="15650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2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사용자 동선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길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567201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3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코알라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367294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4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고래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94694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5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북극곰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371695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6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기린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918413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dirty="0"/>
                        <a:t>7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코끼리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033266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8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캥거루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129858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9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49524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10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코뿔소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125474"/>
                  </a:ext>
                </a:extLst>
              </a:tr>
              <a:tr h="134112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dirty="0"/>
                        <a:t>11</a:t>
                      </a:r>
                      <a:endParaRPr lang="ko-Kore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0" lvl="0" indent="-95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동물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 :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얼룩말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31463"/>
                  </a:ext>
                </a:extLst>
              </a:tr>
            </a:tbl>
          </a:graphicData>
        </a:graphic>
      </p:graphicFrame>
      <p:pic>
        <p:nvPicPr>
          <p:cNvPr id="74" name="Picture 9">
            <a:extLst>
              <a:ext uri="{FF2B5EF4-FFF2-40B4-BE49-F238E27FC236}">
                <a16:creationId xmlns:a16="http://schemas.microsoft.com/office/drawing/2014/main" id="{27684C22-7779-F740-AF67-557FED4D14B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83" t="51632" r="51632" b="22433"/>
          <a:stretch/>
        </p:blipFill>
        <p:spPr>
          <a:xfrm>
            <a:off x="8319148" y="2580858"/>
            <a:ext cx="810767" cy="6834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75" name="타원 74"/>
          <p:cNvSpPr/>
          <p:nvPr/>
        </p:nvSpPr>
        <p:spPr>
          <a:xfrm>
            <a:off x="8033734" y="2363003"/>
            <a:ext cx="184297" cy="18429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N</a:t>
            </a:r>
            <a:endParaRPr lang="ko-KR" altLang="en-US" sz="10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8156678" y="2321739"/>
            <a:ext cx="12793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동물퀴즈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NPC</a:t>
            </a:r>
            <a:r>
              <a:rPr lang="ko-KR" altLang="en-US" sz="1000" b="1" dirty="0" smtClean="0"/>
              <a:t>위치</a:t>
            </a:r>
            <a:endParaRPr lang="ko-KR" altLang="en-US" sz="1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248280" y="5371781"/>
            <a:ext cx="24102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/>
              <a:t>※ </a:t>
            </a:r>
            <a:r>
              <a:rPr lang="ko-KR" altLang="en-US" sz="1050" b="1" dirty="0" smtClean="0"/>
              <a:t>동물</a:t>
            </a:r>
            <a:r>
              <a:rPr lang="en-US" altLang="ko-KR" sz="1050" b="1" dirty="0" smtClean="0"/>
              <a:t>2 : </a:t>
            </a:r>
            <a:r>
              <a:rPr lang="ko-KR" altLang="en-US" sz="1050" b="1" dirty="0" smtClean="0"/>
              <a:t>돌고래에서 고래로 변경 유지</a:t>
            </a:r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돌고래 모델링 데이터 없음</a:t>
            </a:r>
            <a:r>
              <a:rPr lang="en-US" altLang="ko-KR" sz="105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 smtClean="0"/>
              <a:t>※ </a:t>
            </a:r>
            <a:r>
              <a:rPr lang="ko-KR" altLang="en-US" sz="1050" b="1" dirty="0" smtClean="0"/>
              <a:t>동물</a:t>
            </a:r>
            <a:r>
              <a:rPr lang="en-US" altLang="ko-KR" sz="1050" b="1" dirty="0" smtClean="0"/>
              <a:t>7 : </a:t>
            </a:r>
            <a:r>
              <a:rPr lang="ko-KR" altLang="en-US" sz="1050" b="1" dirty="0" smtClean="0"/>
              <a:t>삭제</a:t>
            </a:r>
            <a:r>
              <a:rPr lang="en-US" altLang="ko-KR" sz="1050" b="1" dirty="0" smtClean="0"/>
              <a:t>(</a:t>
            </a:r>
            <a:r>
              <a:rPr lang="ko-KR" altLang="en-US" sz="1050" b="1" dirty="0" smtClean="0"/>
              <a:t>사자 모델링 데이터 없음</a:t>
            </a:r>
            <a:r>
              <a:rPr lang="en-US" altLang="ko-KR" sz="1050" b="1" dirty="0" smtClean="0"/>
              <a:t>)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08962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데코레이션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변경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12436" y="2201875"/>
            <a:ext cx="1613959" cy="1772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동물원 우리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위쪽/아래쪽 화살표 13"/>
          <p:cNvSpPr/>
          <p:nvPr/>
        </p:nvSpPr>
        <p:spPr>
          <a:xfrm>
            <a:off x="4387804" y="2017641"/>
            <a:ext cx="431983" cy="22827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유저 </a:t>
            </a:r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 smtClean="0"/>
              <a:t>통행로</a:t>
            </a:r>
            <a:endParaRPr lang="ko-KR" altLang="en-US" sz="1100" dirty="0"/>
          </a:p>
        </p:txBody>
      </p:sp>
      <p:sp>
        <p:nvSpPr>
          <p:cNvPr id="15" name="타원 14"/>
          <p:cNvSpPr/>
          <p:nvPr/>
        </p:nvSpPr>
        <p:spPr>
          <a:xfrm>
            <a:off x="3756117" y="3006284"/>
            <a:ext cx="644685" cy="328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NPC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580078" y="4887764"/>
            <a:ext cx="505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현재는 동물원 내의 각각의 </a:t>
            </a:r>
            <a:r>
              <a:rPr lang="ko-KR" altLang="en-US" sz="1200" dirty="0" err="1" smtClean="0"/>
              <a:t>동물사에</a:t>
            </a:r>
            <a:r>
              <a:rPr lang="ko-KR" altLang="en-US" sz="1200" dirty="0" smtClean="0"/>
              <a:t> 대한 접근성이 제각각 인 상황</a:t>
            </a:r>
            <a:r>
              <a:rPr lang="en-US" altLang="ko-KR" sz="1200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유저의 주 접근 방향을 제외한 나머지 방향은 </a:t>
            </a:r>
            <a:r>
              <a:rPr lang="ko-KR" altLang="en-US" sz="1200" dirty="0" err="1" smtClean="0"/>
              <a:t>데코레이션</a:t>
            </a:r>
            <a:r>
              <a:rPr lang="ko-KR" altLang="en-US" sz="1200" dirty="0" smtClean="0"/>
              <a:t> 오브젝트를 이용해 접근이 어렵도록 막아 올바른 방향으로의 접근을 유도한다</a:t>
            </a:r>
            <a:r>
              <a:rPr lang="en-US" altLang="ko-KR" sz="1200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078860" y="1572240"/>
            <a:ext cx="445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동물舍 </a:t>
            </a:r>
            <a:r>
              <a:rPr lang="en-US" altLang="ko-KR" sz="1400" dirty="0" smtClean="0"/>
              <a:t>A : </a:t>
            </a:r>
            <a:r>
              <a:rPr lang="ko-KR" altLang="en-US" sz="1400" dirty="0" smtClean="0"/>
              <a:t>앞 뒤로 유저가 이동이 가능한 경우 </a:t>
            </a:r>
            <a:endParaRPr lang="ko-KR" altLang="en-US" sz="1400" dirty="0"/>
          </a:p>
        </p:txBody>
      </p:sp>
      <p:sp>
        <p:nvSpPr>
          <p:cNvPr id="39" name="위쪽/아래쪽 화살표 38"/>
          <p:cNvSpPr/>
          <p:nvPr/>
        </p:nvSpPr>
        <p:spPr>
          <a:xfrm>
            <a:off x="1435035" y="1997854"/>
            <a:ext cx="431983" cy="22827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유저 </a:t>
            </a:r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 smtClean="0"/>
              <a:t>통행로</a:t>
            </a:r>
            <a:endParaRPr lang="ko-KR" altLang="en-US" sz="1100" dirty="0"/>
          </a:p>
        </p:txBody>
      </p:sp>
      <p:pic>
        <p:nvPicPr>
          <p:cNvPr id="40" name="그림 39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86" y="1865248"/>
            <a:ext cx="388571" cy="527995"/>
          </a:xfrm>
          <a:prstGeom prst="rect">
            <a:avLst/>
          </a:prstGeom>
        </p:spPr>
      </p:pic>
      <p:pic>
        <p:nvPicPr>
          <p:cNvPr id="41" name="그림 40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81" y="3376613"/>
            <a:ext cx="488114" cy="888060"/>
          </a:xfrm>
          <a:prstGeom prst="rect">
            <a:avLst/>
          </a:prstGeom>
        </p:spPr>
      </p:pic>
      <p:pic>
        <p:nvPicPr>
          <p:cNvPr id="42" name="그림 41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44" y="3387390"/>
            <a:ext cx="488114" cy="888060"/>
          </a:xfrm>
          <a:prstGeom prst="rect">
            <a:avLst/>
          </a:prstGeom>
        </p:spPr>
      </p:pic>
      <p:pic>
        <p:nvPicPr>
          <p:cNvPr id="43" name="그림 42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40" y="3387390"/>
            <a:ext cx="488114" cy="888060"/>
          </a:xfrm>
          <a:prstGeom prst="rect">
            <a:avLst/>
          </a:prstGeom>
        </p:spPr>
      </p:pic>
      <p:pic>
        <p:nvPicPr>
          <p:cNvPr id="44" name="그림 43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63" y="2761258"/>
            <a:ext cx="488114" cy="888060"/>
          </a:xfrm>
          <a:prstGeom prst="rect">
            <a:avLst/>
          </a:prstGeom>
        </p:spPr>
      </p:pic>
      <p:pic>
        <p:nvPicPr>
          <p:cNvPr id="45" name="그림 44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43" y="3042289"/>
            <a:ext cx="488114" cy="888060"/>
          </a:xfrm>
          <a:prstGeom prst="rect">
            <a:avLst/>
          </a:prstGeom>
        </p:spPr>
      </p:pic>
      <p:pic>
        <p:nvPicPr>
          <p:cNvPr id="46" name="그림 45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16" y="2467274"/>
            <a:ext cx="488114" cy="888060"/>
          </a:xfrm>
          <a:prstGeom prst="rect">
            <a:avLst/>
          </a:prstGeom>
        </p:spPr>
      </p:pic>
      <p:pic>
        <p:nvPicPr>
          <p:cNvPr id="47" name="그림 46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79" y="1872633"/>
            <a:ext cx="388571" cy="527995"/>
          </a:xfrm>
          <a:prstGeom prst="rect">
            <a:avLst/>
          </a:prstGeom>
        </p:spPr>
      </p:pic>
      <p:pic>
        <p:nvPicPr>
          <p:cNvPr id="48" name="그림 47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23" y="1872633"/>
            <a:ext cx="388571" cy="527995"/>
          </a:xfrm>
          <a:prstGeom prst="rect">
            <a:avLst/>
          </a:prstGeom>
        </p:spPr>
      </p:pic>
      <p:pic>
        <p:nvPicPr>
          <p:cNvPr id="49" name="그림 48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16" y="1880018"/>
            <a:ext cx="388571" cy="527995"/>
          </a:xfrm>
          <a:prstGeom prst="rect">
            <a:avLst/>
          </a:prstGeom>
        </p:spPr>
      </p:pic>
      <p:pic>
        <p:nvPicPr>
          <p:cNvPr id="50" name="그림 49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40" y="1882987"/>
            <a:ext cx="388571" cy="527995"/>
          </a:xfrm>
          <a:prstGeom prst="rect">
            <a:avLst/>
          </a:prstGeom>
        </p:spPr>
      </p:pic>
      <p:pic>
        <p:nvPicPr>
          <p:cNvPr id="51" name="그림 50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33" y="1890372"/>
            <a:ext cx="388571" cy="527995"/>
          </a:xfrm>
          <a:prstGeom prst="rect">
            <a:avLst/>
          </a:prstGeom>
        </p:spPr>
      </p:pic>
      <p:pic>
        <p:nvPicPr>
          <p:cNvPr id="52" name="그림 51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35" y="1877215"/>
            <a:ext cx="388571" cy="527995"/>
          </a:xfrm>
          <a:prstGeom prst="rect">
            <a:avLst/>
          </a:prstGeom>
        </p:spPr>
      </p:pic>
      <p:pic>
        <p:nvPicPr>
          <p:cNvPr id="53" name="그림 52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28" y="1884600"/>
            <a:ext cx="388571" cy="527995"/>
          </a:xfrm>
          <a:prstGeom prst="rect">
            <a:avLst/>
          </a:prstGeom>
        </p:spPr>
      </p:pic>
      <p:pic>
        <p:nvPicPr>
          <p:cNvPr id="54" name="그림 53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77" y="3525282"/>
            <a:ext cx="388571" cy="527995"/>
          </a:xfrm>
          <a:prstGeom prst="rect">
            <a:avLst/>
          </a:prstGeom>
        </p:spPr>
      </p:pic>
      <p:pic>
        <p:nvPicPr>
          <p:cNvPr id="55" name="그림 54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70" y="3532667"/>
            <a:ext cx="388571" cy="527995"/>
          </a:xfrm>
          <a:prstGeom prst="rect">
            <a:avLst/>
          </a:prstGeom>
        </p:spPr>
      </p:pic>
      <p:pic>
        <p:nvPicPr>
          <p:cNvPr id="56" name="그림 55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72" y="3519510"/>
            <a:ext cx="388571" cy="527995"/>
          </a:xfrm>
          <a:prstGeom prst="rect">
            <a:avLst/>
          </a:prstGeom>
        </p:spPr>
      </p:pic>
      <p:pic>
        <p:nvPicPr>
          <p:cNvPr id="57" name="그림 56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365" y="3526895"/>
            <a:ext cx="388571" cy="527995"/>
          </a:xfrm>
          <a:prstGeom prst="rect">
            <a:avLst/>
          </a:prstGeom>
        </p:spPr>
      </p:pic>
      <p:pic>
        <p:nvPicPr>
          <p:cNvPr id="58" name="그림 57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37" y="2138201"/>
            <a:ext cx="488114" cy="88806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696828" y="1572240"/>
            <a:ext cx="445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동물舍 </a:t>
            </a:r>
            <a:r>
              <a:rPr lang="en-US" altLang="ko-KR" sz="1400" dirty="0" smtClean="0"/>
              <a:t>B : </a:t>
            </a:r>
            <a:r>
              <a:rPr lang="ko-KR" altLang="en-US" sz="1400" dirty="0" smtClean="0"/>
              <a:t>뒤로 동물원 외벽을 접하는 경우 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7759138" y="2218675"/>
            <a:ext cx="1613959" cy="1772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동물원 우리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위쪽/아래쪽 화살표 60"/>
          <p:cNvSpPr/>
          <p:nvPr/>
        </p:nvSpPr>
        <p:spPr>
          <a:xfrm>
            <a:off x="9934506" y="2034441"/>
            <a:ext cx="431983" cy="22827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유저 </a:t>
            </a:r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 smtClean="0"/>
              <a:t>통행로</a:t>
            </a:r>
            <a:endParaRPr lang="ko-KR" altLang="en-US" sz="1100" dirty="0"/>
          </a:p>
        </p:txBody>
      </p:sp>
      <p:sp>
        <p:nvSpPr>
          <p:cNvPr id="62" name="타원 61"/>
          <p:cNvSpPr/>
          <p:nvPr/>
        </p:nvSpPr>
        <p:spPr>
          <a:xfrm>
            <a:off x="9302819" y="3023084"/>
            <a:ext cx="644685" cy="328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NPC</a:t>
            </a:r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6690090" y="4655812"/>
            <a:ext cx="5057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동물사의</a:t>
            </a:r>
            <a:r>
              <a:rPr lang="ko-KR" altLang="en-US" sz="1200" dirty="0" smtClean="0"/>
              <a:t> 뒤쪽에 더 이상 </a:t>
            </a:r>
            <a:r>
              <a:rPr lang="ko-KR" altLang="en-US" sz="1200" dirty="0" err="1" smtClean="0"/>
              <a:t>동물사나</a:t>
            </a:r>
            <a:r>
              <a:rPr lang="ko-KR" altLang="en-US" sz="1200" dirty="0" smtClean="0"/>
              <a:t> 오브젝트가 없을 경우 동물원 밖에는 아무것도 없으므로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스카이박스가 바로 노출되어 완성도가 떨어져 보이는 문제가 있음</a:t>
            </a:r>
            <a:r>
              <a:rPr lang="en-US" altLang="ko-KR" sz="1200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이런 경우에는 위의 그림과 같이 동물원 외벽과 </a:t>
            </a:r>
            <a:r>
              <a:rPr lang="ko-KR" altLang="en-US" sz="1200" dirty="0" err="1" smtClean="0"/>
              <a:t>동물사</a:t>
            </a:r>
            <a:r>
              <a:rPr lang="ko-KR" altLang="en-US" sz="1200" dirty="0" smtClean="0"/>
              <a:t> 사이에 나무나 바위 같은 오브젝트를 설치하여 완성도를 높인다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7209945" y="1994129"/>
            <a:ext cx="249980" cy="22232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동물원</a:t>
            </a:r>
            <a:endParaRPr lang="en-US" altLang="ko-KR" sz="1050" dirty="0" smtClean="0"/>
          </a:p>
          <a:p>
            <a:pPr algn="ctr"/>
            <a:endParaRPr lang="en-US" altLang="ko-KR" sz="1050" dirty="0"/>
          </a:p>
          <a:p>
            <a:pPr algn="ctr"/>
            <a:r>
              <a:rPr lang="ko-KR" altLang="en-US" sz="1050" dirty="0" smtClean="0"/>
              <a:t>외벽</a:t>
            </a:r>
            <a:endParaRPr lang="ko-KR" altLang="en-US" sz="1050" dirty="0"/>
          </a:p>
        </p:txBody>
      </p:sp>
      <p:pic>
        <p:nvPicPr>
          <p:cNvPr id="65" name="그림 64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55" y="1935824"/>
            <a:ext cx="488114" cy="888060"/>
          </a:xfrm>
          <a:prstGeom prst="rect">
            <a:avLst/>
          </a:prstGeom>
        </p:spPr>
      </p:pic>
      <p:pic>
        <p:nvPicPr>
          <p:cNvPr id="66" name="그림 65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229" y="2178233"/>
            <a:ext cx="488114" cy="888060"/>
          </a:xfrm>
          <a:prstGeom prst="rect">
            <a:avLst/>
          </a:prstGeom>
        </p:spPr>
      </p:pic>
      <p:pic>
        <p:nvPicPr>
          <p:cNvPr id="67" name="그림 66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027" y="2379854"/>
            <a:ext cx="488114" cy="888060"/>
          </a:xfrm>
          <a:prstGeom prst="rect">
            <a:avLst/>
          </a:prstGeom>
        </p:spPr>
      </p:pic>
      <p:pic>
        <p:nvPicPr>
          <p:cNvPr id="68" name="그림 67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01" y="2622263"/>
            <a:ext cx="488114" cy="888060"/>
          </a:xfrm>
          <a:prstGeom prst="rect">
            <a:avLst/>
          </a:prstGeom>
        </p:spPr>
      </p:pic>
      <p:pic>
        <p:nvPicPr>
          <p:cNvPr id="69" name="그림 68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74" y="2804191"/>
            <a:ext cx="488114" cy="888060"/>
          </a:xfrm>
          <a:prstGeom prst="rect">
            <a:avLst/>
          </a:prstGeom>
        </p:spPr>
      </p:pic>
      <p:pic>
        <p:nvPicPr>
          <p:cNvPr id="70" name="그림 69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448" y="3046600"/>
            <a:ext cx="488114" cy="888060"/>
          </a:xfrm>
          <a:prstGeom prst="rect">
            <a:avLst/>
          </a:prstGeom>
        </p:spPr>
      </p:pic>
      <p:pic>
        <p:nvPicPr>
          <p:cNvPr id="71" name="그림 70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807" y="3138980"/>
            <a:ext cx="488114" cy="888060"/>
          </a:xfrm>
          <a:prstGeom prst="rect">
            <a:avLst/>
          </a:prstGeom>
        </p:spPr>
      </p:pic>
      <p:pic>
        <p:nvPicPr>
          <p:cNvPr id="72" name="그림 71" descr="Mountain Map Symbols · Free vector graphic on Pixabay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81" y="3381389"/>
            <a:ext cx="488114" cy="888060"/>
          </a:xfrm>
          <a:prstGeom prst="rect">
            <a:avLst/>
          </a:prstGeom>
        </p:spPr>
      </p:pic>
      <p:pic>
        <p:nvPicPr>
          <p:cNvPr id="73" name="그림 72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60" y="2010215"/>
            <a:ext cx="388571" cy="527995"/>
          </a:xfrm>
          <a:prstGeom prst="rect">
            <a:avLst/>
          </a:prstGeom>
        </p:spPr>
      </p:pic>
      <p:pic>
        <p:nvPicPr>
          <p:cNvPr id="74" name="그림 73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87" y="2215881"/>
            <a:ext cx="388571" cy="527995"/>
          </a:xfrm>
          <a:prstGeom prst="rect">
            <a:avLst/>
          </a:prstGeom>
        </p:spPr>
      </p:pic>
      <p:pic>
        <p:nvPicPr>
          <p:cNvPr id="75" name="그림 74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560" y="2162615"/>
            <a:ext cx="388571" cy="527995"/>
          </a:xfrm>
          <a:prstGeom prst="rect">
            <a:avLst/>
          </a:prstGeom>
        </p:spPr>
      </p:pic>
      <p:pic>
        <p:nvPicPr>
          <p:cNvPr id="76" name="그림 75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87" y="2368281"/>
            <a:ext cx="388571" cy="527995"/>
          </a:xfrm>
          <a:prstGeom prst="rect">
            <a:avLst/>
          </a:prstGeom>
        </p:spPr>
      </p:pic>
      <p:pic>
        <p:nvPicPr>
          <p:cNvPr id="77" name="그림 76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97" y="2427591"/>
            <a:ext cx="388571" cy="527995"/>
          </a:xfrm>
          <a:prstGeom prst="rect">
            <a:avLst/>
          </a:prstGeom>
        </p:spPr>
      </p:pic>
      <p:pic>
        <p:nvPicPr>
          <p:cNvPr id="78" name="그림 77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24" y="2633257"/>
            <a:ext cx="388571" cy="527995"/>
          </a:xfrm>
          <a:prstGeom prst="rect">
            <a:avLst/>
          </a:prstGeom>
        </p:spPr>
      </p:pic>
      <p:pic>
        <p:nvPicPr>
          <p:cNvPr id="79" name="그림 78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17" y="2920787"/>
            <a:ext cx="388571" cy="527995"/>
          </a:xfrm>
          <a:prstGeom prst="rect">
            <a:avLst/>
          </a:prstGeom>
        </p:spPr>
      </p:pic>
      <p:pic>
        <p:nvPicPr>
          <p:cNvPr id="80" name="그림 79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44" y="3126453"/>
            <a:ext cx="388571" cy="527995"/>
          </a:xfrm>
          <a:prstGeom prst="rect">
            <a:avLst/>
          </a:prstGeom>
        </p:spPr>
      </p:pic>
      <p:pic>
        <p:nvPicPr>
          <p:cNvPr id="81" name="그림 80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889" y="3401475"/>
            <a:ext cx="388571" cy="527995"/>
          </a:xfrm>
          <a:prstGeom prst="rect">
            <a:avLst/>
          </a:prstGeom>
        </p:spPr>
      </p:pic>
      <p:pic>
        <p:nvPicPr>
          <p:cNvPr id="82" name="그림 81" descr="Ücretsiz vektör çizim: Ağaç, Çevre, Ekoloji, Doğa, Orman - Pixabay'de Ücretsiz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216" y="3607141"/>
            <a:ext cx="388571" cy="52799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316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변경 제안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898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2633</TotalTime>
  <Words>1007</Words>
  <Application>Microsoft Office PowerPoint</Application>
  <PresentationFormat>와이드스크린</PresentationFormat>
  <Paragraphs>228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Pretendard Medium</vt:lpstr>
      <vt:lpstr>Arial</vt:lpstr>
      <vt:lpstr>Pretendard Light</vt:lpstr>
      <vt:lpstr>맑은 고딕</vt:lpstr>
      <vt:lpstr>Pretendard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215</cp:revision>
  <dcterms:created xsi:type="dcterms:W3CDTF">2021-09-02T07:22:35Z</dcterms:created>
  <dcterms:modified xsi:type="dcterms:W3CDTF">2021-12-23T09:10:14Z</dcterms:modified>
</cp:coreProperties>
</file>